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71"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0" r:id="rId32"/>
    <p:sldId id="293" r:id="rId33"/>
    <p:sldId id="294" r:id="rId34"/>
    <p:sldId id="291" r:id="rId35"/>
    <p:sldId id="295" r:id="rId36"/>
    <p:sldId id="296" r:id="rId37"/>
    <p:sldId id="292" r:id="rId38"/>
    <p:sldId id="288" r:id="rId39"/>
    <p:sldId id="297" r:id="rId40"/>
    <p:sldId id="298" r:id="rId41"/>
    <p:sldId id="289" r:id="rId42"/>
    <p:sldId id="287"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30" r:id="rId74"/>
    <p:sldId id="331" r:id="rId75"/>
    <p:sldId id="329" r:id="rId76"/>
    <p:sldId id="332" r:id="rId77"/>
    <p:sldId id="333" r:id="rId78"/>
    <p:sldId id="334" r:id="rId79"/>
    <p:sldId id="335" r:id="rId80"/>
    <p:sldId id="336" r:id="rId81"/>
    <p:sldId id="337" r:id="rId82"/>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796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10" y="-74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6EA03DF-C647-4231-B264-4FBA7FE36DE2}" type="datetimeFigureOut">
              <a:rPr lang="it-IT" smtClean="0"/>
              <a:pPr/>
              <a:t>15/01/2021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C7740A-AE8B-4049-8E86-E719C42C31D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6EA03DF-C647-4231-B264-4FBA7FE36DE2}" type="datetimeFigureOut">
              <a:rPr lang="it-IT" smtClean="0"/>
              <a:pPr/>
              <a:t>15/01/2021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C7740A-AE8B-4049-8E86-E719C42C31D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6EA03DF-C647-4231-B264-4FBA7FE36DE2}" type="datetimeFigureOut">
              <a:rPr lang="it-IT" smtClean="0"/>
              <a:pPr/>
              <a:t>15/01/2021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C7740A-AE8B-4049-8E86-E719C42C31D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6EA03DF-C647-4231-B264-4FBA7FE36DE2}" type="datetimeFigureOut">
              <a:rPr lang="it-IT" smtClean="0"/>
              <a:pPr/>
              <a:t>15/01/2021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C7740A-AE8B-4049-8E86-E719C42C31D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6EA03DF-C647-4231-B264-4FBA7FE36DE2}" type="datetimeFigureOut">
              <a:rPr lang="it-IT" smtClean="0"/>
              <a:pPr/>
              <a:t>15/01/2021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C7740A-AE8B-4049-8E86-E719C42C31D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6EA03DF-C647-4231-B264-4FBA7FE36DE2}" type="datetimeFigureOut">
              <a:rPr lang="it-IT" smtClean="0"/>
              <a:pPr/>
              <a:t>15/01/2021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C7740A-AE8B-4049-8E86-E719C42C31D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6EA03DF-C647-4231-B264-4FBA7FE36DE2}" type="datetimeFigureOut">
              <a:rPr lang="it-IT" smtClean="0"/>
              <a:pPr/>
              <a:t>15/01/2021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CC7740A-AE8B-4049-8E86-E719C42C31D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6EA03DF-C647-4231-B264-4FBA7FE36DE2}" type="datetimeFigureOut">
              <a:rPr lang="it-IT" smtClean="0"/>
              <a:pPr/>
              <a:t>15/01/2021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CC7740A-AE8B-4049-8E86-E719C42C31D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6EA03DF-C647-4231-B264-4FBA7FE36DE2}" type="datetimeFigureOut">
              <a:rPr lang="it-IT" smtClean="0"/>
              <a:pPr/>
              <a:t>15/01/2021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CC7740A-AE8B-4049-8E86-E719C42C31D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6EA03DF-C647-4231-B264-4FBA7FE36DE2}" type="datetimeFigureOut">
              <a:rPr lang="it-IT" smtClean="0"/>
              <a:pPr/>
              <a:t>15/01/2021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C7740A-AE8B-4049-8E86-E719C42C31D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6EA03DF-C647-4231-B264-4FBA7FE36DE2}" type="datetimeFigureOut">
              <a:rPr lang="it-IT" smtClean="0"/>
              <a:pPr/>
              <a:t>15/01/2021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C7740A-AE8B-4049-8E86-E719C42C31D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6EA03DF-C647-4231-B264-4FBA7FE36DE2}" type="datetimeFigureOut">
              <a:rPr lang="it-IT" smtClean="0"/>
              <a:pPr/>
              <a:t>15/01/2021</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CC7740A-AE8B-4049-8E86-E719C42C31D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isualizza immagine di origine"/>
          <p:cNvPicPr>
            <a:picLocks noChangeAspect="1" noChangeArrowheads="1"/>
          </p:cNvPicPr>
          <p:nvPr/>
        </p:nvPicPr>
        <p:blipFill>
          <a:blip r:embed="rId2" cstate="print"/>
          <a:srcRect t="2658" b="1677"/>
          <a:stretch>
            <a:fillRect/>
          </a:stretch>
        </p:blipFill>
        <p:spPr bwMode="auto">
          <a:xfrm>
            <a:off x="0" y="0"/>
            <a:ext cx="9144000" cy="5143500"/>
          </a:xfrm>
          <a:prstGeom prst="rect">
            <a:avLst/>
          </a:prstGeom>
          <a:noFill/>
        </p:spPr>
      </p:pic>
      <p:sp>
        <p:nvSpPr>
          <p:cNvPr id="2" name="Titolo 1"/>
          <p:cNvSpPr>
            <a:spLocks noGrp="1"/>
          </p:cNvSpPr>
          <p:nvPr>
            <p:ph type="ctrTitle"/>
          </p:nvPr>
        </p:nvSpPr>
        <p:spPr>
          <a:xfrm>
            <a:off x="714348" y="142858"/>
            <a:ext cx="7772400" cy="1102519"/>
          </a:xfrm>
          <a:solidFill>
            <a:srgbClr val="FFFFFF">
              <a:alpha val="89804"/>
            </a:srgbClr>
          </a:solidFill>
        </p:spPr>
        <p:txBody>
          <a:bodyPr/>
          <a:lstStyle/>
          <a:p>
            <a:r>
              <a:rPr lang="it-IT" dirty="0" smtClean="0"/>
              <a:t>LA RIVOLUZIONE AMERICANA</a:t>
            </a:r>
            <a:endParaRPr lang="it-IT" dirty="0"/>
          </a:p>
        </p:txBody>
      </p:sp>
      <p:sp>
        <p:nvSpPr>
          <p:cNvPr id="3" name="Sottotitolo 2"/>
          <p:cNvSpPr>
            <a:spLocks noGrp="1"/>
          </p:cNvSpPr>
          <p:nvPr>
            <p:ph type="subTitle" idx="1"/>
          </p:nvPr>
        </p:nvSpPr>
        <p:spPr>
          <a:xfrm>
            <a:off x="2071670" y="4214824"/>
            <a:ext cx="5214974" cy="585794"/>
          </a:xfrm>
          <a:solidFill>
            <a:srgbClr val="FFFFFF">
              <a:alpha val="83922"/>
            </a:srgbClr>
          </a:solidFill>
        </p:spPr>
        <p:txBody>
          <a:bodyPr/>
          <a:lstStyle/>
          <a:p>
            <a:r>
              <a:rPr lang="it-IT" dirty="0" smtClean="0">
                <a:solidFill>
                  <a:schemeClr val="tx1"/>
                </a:solidFill>
              </a:rPr>
              <a:t>E L’AMERICA DEL 1800</a:t>
            </a:r>
            <a:endParaRPr lang="it-IT"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Visualizza immagine di origine"/>
          <p:cNvPicPr>
            <a:picLocks noChangeAspect="1" noChangeArrowheads="1"/>
          </p:cNvPicPr>
          <p:nvPr/>
        </p:nvPicPr>
        <p:blipFill>
          <a:blip r:embed="rId2" cstate="print"/>
          <a:srcRect/>
          <a:stretch>
            <a:fillRect/>
          </a:stretch>
        </p:blipFill>
        <p:spPr bwMode="auto">
          <a:xfrm>
            <a:off x="642910" y="349249"/>
            <a:ext cx="7862888" cy="4794251"/>
          </a:xfrm>
          <a:prstGeom prst="rect">
            <a:avLst/>
          </a:prstGeom>
          <a:noFill/>
        </p:spPr>
      </p:pic>
      <p:pic>
        <p:nvPicPr>
          <p:cNvPr id="6146" name="Picture 2" descr="Visualizza immagine di origine"/>
          <p:cNvPicPr>
            <a:picLocks noChangeAspect="1" noChangeArrowheads="1"/>
          </p:cNvPicPr>
          <p:nvPr/>
        </p:nvPicPr>
        <p:blipFill>
          <a:blip r:embed="rId3" cstate="print"/>
          <a:srcRect/>
          <a:stretch>
            <a:fillRect/>
          </a:stretch>
        </p:blipFill>
        <p:spPr bwMode="auto">
          <a:xfrm>
            <a:off x="7572396" y="2214560"/>
            <a:ext cx="1345574" cy="1943100"/>
          </a:xfrm>
          <a:prstGeom prst="rect">
            <a:avLst/>
          </a:prstGeom>
          <a:noFill/>
        </p:spPr>
      </p:pic>
      <p:sp>
        <p:nvSpPr>
          <p:cNvPr id="2" name="CasellaDiTesto 1"/>
          <p:cNvSpPr txBox="1"/>
          <p:nvPr/>
        </p:nvSpPr>
        <p:spPr>
          <a:xfrm>
            <a:off x="857224" y="785800"/>
            <a:ext cx="7572428"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err="1" smtClean="0"/>
              <a:t>RISULTATO…</a:t>
            </a:r>
            <a:endParaRPr lang="it-IT" sz="2800" dirty="0" smtClean="0"/>
          </a:p>
          <a:p>
            <a:endParaRPr lang="it-IT" sz="2800" dirty="0"/>
          </a:p>
          <a:p>
            <a:pPr algn="ctr"/>
            <a:r>
              <a:rPr lang="it-IT" sz="2800" dirty="0" smtClean="0"/>
              <a:t>Gli inglesi </a:t>
            </a:r>
            <a:r>
              <a:rPr lang="it-IT" sz="2800" b="1" dirty="0" smtClean="0">
                <a:solidFill>
                  <a:srgbClr val="FF0000"/>
                </a:solidFill>
              </a:rPr>
              <a:t>STERMINANO</a:t>
            </a:r>
            <a:r>
              <a:rPr lang="it-IT" sz="2800" dirty="0" smtClean="0"/>
              <a:t> e </a:t>
            </a:r>
            <a:r>
              <a:rPr lang="it-IT" sz="2800" b="1" dirty="0" smtClean="0">
                <a:solidFill>
                  <a:srgbClr val="FF0000"/>
                </a:solidFill>
              </a:rPr>
              <a:t>CACCIANO</a:t>
            </a:r>
            <a:r>
              <a:rPr lang="it-IT" sz="2800" dirty="0" smtClean="0"/>
              <a:t> gli indiani</a:t>
            </a:r>
          </a:p>
        </p:txBody>
      </p:sp>
      <p:sp>
        <p:nvSpPr>
          <p:cNvPr id="4" name="Rettangolo 3"/>
          <p:cNvSpPr/>
          <p:nvPr/>
        </p:nvSpPr>
        <p:spPr>
          <a:xfrm>
            <a:off x="6143636" y="3571882"/>
            <a:ext cx="2857488" cy="116955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t-IT" sz="1400" b="1" dirty="0" smtClean="0"/>
              <a:t>PONTIAC</a:t>
            </a:r>
            <a:r>
              <a:rPr lang="it-IT" sz="1400" dirty="0" smtClean="0"/>
              <a:t>, capo degli indiani Ottawa. Alleato dei Francesi; dopo la loro sconfitta, formò una confederazione di diverse tribù, lanciando diversi attacchi contro gli Inglesi.</a:t>
            </a:r>
            <a:endParaRPr lang="it-IT"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28728" y="285734"/>
            <a:ext cx="600079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I PRIMI COLONI</a:t>
            </a:r>
          </a:p>
        </p:txBody>
      </p:sp>
      <p:sp>
        <p:nvSpPr>
          <p:cNvPr id="3" name="CasellaDiTesto 2"/>
          <p:cNvSpPr txBox="1"/>
          <p:nvPr/>
        </p:nvSpPr>
        <p:spPr>
          <a:xfrm>
            <a:off x="428596" y="1214428"/>
            <a:ext cx="2143140" cy="523220"/>
          </a:xfrm>
          <a:prstGeom prst="rect">
            <a:avLst/>
          </a:prstGeom>
          <a:noFill/>
          <a:ln>
            <a:solidFill>
              <a:schemeClr val="tx1"/>
            </a:solidFill>
            <a:prstDash val="lgDash"/>
          </a:ln>
        </p:spPr>
        <p:txBody>
          <a:bodyPr wrap="square" rtlCol="0">
            <a:spAutoFit/>
          </a:bodyPr>
          <a:lstStyle/>
          <a:p>
            <a:pPr algn="ctr"/>
            <a:r>
              <a:rPr lang="it-IT" sz="2800" dirty="0" smtClean="0"/>
              <a:t>CHI ARRIVA?</a:t>
            </a:r>
          </a:p>
        </p:txBody>
      </p:sp>
      <p:sp>
        <p:nvSpPr>
          <p:cNvPr id="4" name="CasellaDiTesto 3"/>
          <p:cNvSpPr txBox="1"/>
          <p:nvPr/>
        </p:nvSpPr>
        <p:spPr>
          <a:xfrm>
            <a:off x="571472" y="3143254"/>
            <a:ext cx="1857388" cy="954107"/>
          </a:xfrm>
          <a:prstGeom prst="rect">
            <a:avLst/>
          </a:prstGeom>
          <a:noFill/>
        </p:spPr>
        <p:txBody>
          <a:bodyPr wrap="square" rtlCol="0">
            <a:spAutoFit/>
          </a:bodyPr>
          <a:lstStyle/>
          <a:p>
            <a:pPr algn="ctr"/>
            <a:r>
              <a:rPr lang="it-IT" sz="2800" dirty="0"/>
              <a:t>i</a:t>
            </a:r>
            <a:r>
              <a:rPr lang="it-IT" sz="2800" dirty="0" smtClean="0"/>
              <a:t>niziativa </a:t>
            </a:r>
            <a:r>
              <a:rPr lang="it-IT" sz="2800" b="1" dirty="0" smtClean="0"/>
              <a:t>PRIVATA</a:t>
            </a:r>
          </a:p>
        </p:txBody>
      </p:sp>
      <p:cxnSp>
        <p:nvCxnSpPr>
          <p:cNvPr id="6" name="Connettore 2 5"/>
          <p:cNvCxnSpPr>
            <a:stCxn id="3" idx="2"/>
            <a:endCxn id="4" idx="0"/>
          </p:cNvCxnSpPr>
          <p:nvPr/>
        </p:nvCxnSpPr>
        <p:spPr>
          <a:xfrm rot="5400000">
            <a:off x="797363" y="2440451"/>
            <a:ext cx="140560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CasellaDiTesto 6"/>
          <p:cNvSpPr txBox="1"/>
          <p:nvPr/>
        </p:nvSpPr>
        <p:spPr>
          <a:xfrm>
            <a:off x="2928926" y="1285866"/>
            <a:ext cx="5857916"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b="1" dirty="0" smtClean="0"/>
              <a:t>MOTIVI RELIGIOSI </a:t>
            </a:r>
            <a:r>
              <a:rPr lang="it-IT" sz="2800" dirty="0" smtClean="0"/>
              <a:t>(persecuzioni contro i non anglicani)</a:t>
            </a:r>
          </a:p>
        </p:txBody>
      </p:sp>
      <p:sp>
        <p:nvSpPr>
          <p:cNvPr id="8" name="CasellaDiTesto 7"/>
          <p:cNvSpPr txBox="1"/>
          <p:nvPr/>
        </p:nvSpPr>
        <p:spPr>
          <a:xfrm>
            <a:off x="2928926" y="2500312"/>
            <a:ext cx="5857916"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b="1" dirty="0" smtClean="0"/>
              <a:t>FILO-REALISTI</a:t>
            </a:r>
            <a:r>
              <a:rPr lang="it-IT" sz="2800" dirty="0" smtClean="0"/>
              <a:t> (nel periodo della Repubblica di </a:t>
            </a:r>
            <a:r>
              <a:rPr lang="it-IT" sz="2800" dirty="0" err="1" smtClean="0"/>
              <a:t>Cromwell</a:t>
            </a:r>
            <a:r>
              <a:rPr lang="it-IT" sz="2800" dirty="0" smtClean="0"/>
              <a:t>)</a:t>
            </a:r>
          </a:p>
        </p:txBody>
      </p:sp>
      <p:sp>
        <p:nvSpPr>
          <p:cNvPr id="9" name="CasellaDiTesto 8"/>
          <p:cNvSpPr txBox="1"/>
          <p:nvPr/>
        </p:nvSpPr>
        <p:spPr>
          <a:xfrm>
            <a:off x="2928926" y="3714758"/>
            <a:ext cx="5857916"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b="1" dirty="0" smtClean="0"/>
              <a:t>AVVENTURIERI</a:t>
            </a:r>
            <a:r>
              <a:rPr lang="it-IT" sz="2800" dirty="0" smtClean="0"/>
              <a:t> IN CERCA </a:t>
            </a:r>
            <a:r>
              <a:rPr lang="it-IT" sz="2800" dirty="0" err="1" smtClean="0"/>
              <a:t>DI</a:t>
            </a:r>
            <a:r>
              <a:rPr lang="it-IT" sz="2800" dirty="0" smtClean="0"/>
              <a:t> FORTUNA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00166" y="214296"/>
            <a:ext cx="621510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LE COLONIE</a:t>
            </a:r>
          </a:p>
        </p:txBody>
      </p:sp>
      <p:pic>
        <p:nvPicPr>
          <p:cNvPr id="22530" name="Picture 2" descr="Visualizza immagine di origine"/>
          <p:cNvPicPr>
            <a:picLocks noChangeAspect="1" noChangeArrowheads="1"/>
          </p:cNvPicPr>
          <p:nvPr/>
        </p:nvPicPr>
        <p:blipFill>
          <a:blip r:embed="rId2" cstate="print"/>
          <a:srcRect/>
          <a:stretch>
            <a:fillRect/>
          </a:stretch>
        </p:blipFill>
        <p:spPr bwMode="auto">
          <a:xfrm>
            <a:off x="4500562" y="857237"/>
            <a:ext cx="3500462" cy="4202131"/>
          </a:xfrm>
          <a:prstGeom prst="rect">
            <a:avLst/>
          </a:prstGeom>
          <a:ln>
            <a:noFill/>
          </a:ln>
          <a:effectLst>
            <a:softEdge rad="112500"/>
          </a:effectLst>
        </p:spPr>
      </p:pic>
      <p:sp>
        <p:nvSpPr>
          <p:cNvPr id="4" name="CasellaDiTesto 3"/>
          <p:cNvSpPr txBox="1"/>
          <p:nvPr/>
        </p:nvSpPr>
        <p:spPr>
          <a:xfrm>
            <a:off x="1000100" y="1928808"/>
            <a:ext cx="2857520" cy="1815882"/>
          </a:xfrm>
          <a:prstGeom prst="rect">
            <a:avLst/>
          </a:prstGeom>
          <a:noFill/>
        </p:spPr>
        <p:txBody>
          <a:bodyPr wrap="square" rtlCol="0">
            <a:spAutoFit/>
          </a:bodyPr>
          <a:lstStyle/>
          <a:p>
            <a:pPr algn="ctr"/>
            <a:r>
              <a:rPr lang="it-IT" sz="2800" dirty="0" smtClean="0"/>
              <a:t>13 COLONIE</a:t>
            </a:r>
          </a:p>
          <a:p>
            <a:pPr algn="ctr"/>
            <a:r>
              <a:rPr lang="it-IT" sz="2800" dirty="0" smtClean="0"/>
              <a:t>SULLA COSTA ORIENTALE DEL NORD AMERICA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28728" y="428610"/>
            <a:ext cx="6572296" cy="523220"/>
          </a:xfrm>
          <a:prstGeom prst="rect">
            <a:avLst/>
          </a:prstGeom>
          <a:noFill/>
        </p:spPr>
        <p:txBody>
          <a:bodyPr wrap="square" rtlCol="0">
            <a:spAutoFit/>
          </a:bodyPr>
          <a:lstStyle/>
          <a:p>
            <a:r>
              <a:rPr lang="it-IT" sz="2800" b="1" dirty="0" smtClean="0">
                <a:solidFill>
                  <a:srgbClr val="FF0000"/>
                </a:solidFill>
              </a:rPr>
              <a:t>CRESCITA DEMOGRAFICA </a:t>
            </a:r>
            <a:r>
              <a:rPr lang="it-IT" sz="2800" dirty="0" smtClean="0"/>
              <a:t>(circa 2,5 milioni)</a:t>
            </a:r>
          </a:p>
        </p:txBody>
      </p:sp>
      <p:sp>
        <p:nvSpPr>
          <p:cNvPr id="3" name="CasellaDiTesto 2"/>
          <p:cNvSpPr txBox="1"/>
          <p:nvPr/>
        </p:nvSpPr>
        <p:spPr>
          <a:xfrm>
            <a:off x="142844" y="2143122"/>
            <a:ext cx="2357454" cy="954107"/>
          </a:xfrm>
          <a:prstGeom prst="rect">
            <a:avLst/>
          </a:prstGeom>
          <a:noFill/>
        </p:spPr>
        <p:txBody>
          <a:bodyPr wrap="square" rtlCol="0">
            <a:spAutoFit/>
          </a:bodyPr>
          <a:lstStyle/>
          <a:p>
            <a:pPr algn="ctr"/>
            <a:r>
              <a:rPr lang="it-IT" sz="2800" i="1" dirty="0" smtClean="0"/>
              <a:t>Composizione eterogenea</a:t>
            </a:r>
          </a:p>
        </p:txBody>
      </p:sp>
      <p:sp>
        <p:nvSpPr>
          <p:cNvPr id="4" name="CasellaDiTesto 3"/>
          <p:cNvSpPr txBox="1"/>
          <p:nvPr/>
        </p:nvSpPr>
        <p:spPr>
          <a:xfrm>
            <a:off x="2500298" y="1142990"/>
            <a:ext cx="6500858"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Tx/>
              <a:buChar char="-"/>
            </a:pPr>
            <a:r>
              <a:rPr lang="it-IT" sz="2800" dirty="0" smtClean="0"/>
              <a:t> </a:t>
            </a:r>
            <a:r>
              <a:rPr lang="it-IT" sz="2800" b="1" dirty="0" smtClean="0"/>
              <a:t>DISCENDENTI</a:t>
            </a:r>
            <a:r>
              <a:rPr lang="it-IT" sz="2800" dirty="0" smtClean="0"/>
              <a:t> di sudditi inglesi</a:t>
            </a:r>
          </a:p>
          <a:p>
            <a:pPr>
              <a:buFontTx/>
              <a:buChar char="-"/>
            </a:pPr>
            <a:r>
              <a:rPr lang="it-IT" sz="2800" dirty="0" smtClean="0"/>
              <a:t> </a:t>
            </a:r>
            <a:r>
              <a:rPr lang="it-IT" sz="2800" b="1" dirty="0" smtClean="0"/>
              <a:t>EMIGRANTI</a:t>
            </a:r>
            <a:r>
              <a:rPr lang="it-IT" sz="2800" dirty="0" smtClean="0"/>
              <a:t> europei </a:t>
            </a:r>
            <a:r>
              <a:rPr lang="it-IT" sz="2400" dirty="0" smtClean="0"/>
              <a:t>(anche stranieri, “naturalizzati” inglesi)</a:t>
            </a:r>
          </a:p>
          <a:p>
            <a:pPr lvl="1">
              <a:buFont typeface="Wingdings" pitchFamily="2" charset="2"/>
              <a:buChar char="§"/>
            </a:pPr>
            <a:r>
              <a:rPr lang="it-IT" sz="2800" dirty="0"/>
              <a:t> </a:t>
            </a:r>
            <a:r>
              <a:rPr lang="it-IT" sz="2800" dirty="0" smtClean="0"/>
              <a:t>Acquistavano </a:t>
            </a:r>
            <a:r>
              <a:rPr lang="it-IT" sz="2800" b="1" dirty="0" smtClean="0"/>
              <a:t>TERRE</a:t>
            </a:r>
          </a:p>
          <a:p>
            <a:pPr lvl="1">
              <a:buFont typeface="Wingdings" pitchFamily="2" charset="2"/>
              <a:buChar char="§"/>
            </a:pPr>
            <a:r>
              <a:rPr lang="it-IT" sz="2800" dirty="0"/>
              <a:t> </a:t>
            </a:r>
            <a:r>
              <a:rPr lang="it-IT" sz="2800" dirty="0" smtClean="0"/>
              <a:t>poverissimi, venivano come “</a:t>
            </a:r>
            <a:r>
              <a:rPr lang="it-IT" sz="2800" b="1" dirty="0" smtClean="0"/>
              <a:t>SERVI A CONTRATTO</a:t>
            </a:r>
            <a:r>
              <a:rPr lang="it-IT" sz="2800" dirty="0" smtClean="0"/>
              <a:t>”</a:t>
            </a:r>
          </a:p>
          <a:p>
            <a:pPr>
              <a:buFontTx/>
              <a:buChar char="-"/>
            </a:pPr>
            <a:r>
              <a:rPr lang="it-IT" sz="2800" dirty="0"/>
              <a:t> </a:t>
            </a:r>
            <a:r>
              <a:rPr lang="it-IT" sz="2800" b="1" dirty="0" smtClean="0"/>
              <a:t>NERI</a:t>
            </a:r>
            <a:r>
              <a:rPr lang="it-IT" sz="2800" dirty="0" smtClean="0"/>
              <a:t> (circa 1/5), per la maggior parte schiavi nelle piantagioni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4348" y="214296"/>
            <a:ext cx="7786742" cy="523220"/>
          </a:xfrm>
          <a:prstGeom prst="rect">
            <a:avLst/>
          </a:prstGeom>
          <a:noFill/>
        </p:spPr>
        <p:txBody>
          <a:bodyPr wrap="square" rtlCol="0">
            <a:spAutoFit/>
          </a:bodyPr>
          <a:lstStyle/>
          <a:p>
            <a:pPr algn="ctr"/>
            <a:r>
              <a:rPr lang="it-IT" sz="2800" dirty="0" smtClean="0"/>
              <a:t>VENGONO QUASI TUTTI DAI </a:t>
            </a:r>
            <a:r>
              <a:rPr lang="it-IT" sz="2800" b="1" dirty="0" smtClean="0">
                <a:solidFill>
                  <a:srgbClr val="FF0000"/>
                </a:solidFill>
              </a:rPr>
              <a:t>CETI MEDIO-BASSI</a:t>
            </a:r>
          </a:p>
        </p:txBody>
      </p:sp>
      <p:sp>
        <p:nvSpPr>
          <p:cNvPr id="3" name="CasellaDiTesto 2"/>
          <p:cNvSpPr txBox="1"/>
          <p:nvPr/>
        </p:nvSpPr>
        <p:spPr>
          <a:xfrm>
            <a:off x="357158" y="1071552"/>
            <a:ext cx="8286808"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800" dirty="0" smtClean="0"/>
              <a:t>QUI </a:t>
            </a:r>
            <a:r>
              <a:rPr lang="it-IT" sz="2800" b="1" dirty="0" smtClean="0"/>
              <a:t>NON</a:t>
            </a:r>
            <a:r>
              <a:rPr lang="it-IT" sz="2800" dirty="0" smtClean="0"/>
              <a:t> SI CONSIDERANO NE’ LE </a:t>
            </a:r>
            <a:r>
              <a:rPr lang="it-IT" sz="2800" b="1" dirty="0" smtClean="0"/>
              <a:t>DISTINZIONI</a:t>
            </a:r>
            <a:r>
              <a:rPr lang="it-IT" sz="2800" dirty="0" smtClean="0"/>
              <a:t> </a:t>
            </a:r>
            <a:r>
              <a:rPr lang="it-IT" sz="2800" dirty="0" err="1" smtClean="0"/>
              <a:t>DI</a:t>
            </a:r>
            <a:r>
              <a:rPr lang="it-IT" sz="2800" dirty="0" smtClean="0"/>
              <a:t> CETO NE’ GLI ANTICHI PRIVILEGI</a:t>
            </a:r>
          </a:p>
        </p:txBody>
      </p:sp>
      <p:sp>
        <p:nvSpPr>
          <p:cNvPr id="4" name="CasellaDiTesto 3"/>
          <p:cNvSpPr txBox="1"/>
          <p:nvPr/>
        </p:nvSpPr>
        <p:spPr>
          <a:xfrm>
            <a:off x="214282" y="2214560"/>
            <a:ext cx="8643998" cy="1815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800" dirty="0" smtClean="0"/>
              <a:t>SI VIENE PER FARE </a:t>
            </a:r>
            <a:r>
              <a:rPr lang="it-IT" sz="2800" b="1" dirty="0" smtClean="0"/>
              <a:t>FORTUNA</a:t>
            </a:r>
          </a:p>
          <a:p>
            <a:pPr>
              <a:buFontTx/>
              <a:buChar char="-"/>
            </a:pPr>
            <a:r>
              <a:rPr lang="it-IT" sz="2800" dirty="0" smtClean="0"/>
              <a:t> GRANDI </a:t>
            </a:r>
            <a:r>
              <a:rPr lang="it-IT" sz="2800" b="1" dirty="0" smtClean="0"/>
              <a:t>RISORSE</a:t>
            </a:r>
            <a:r>
              <a:rPr lang="it-IT" sz="2800" dirty="0" smtClean="0"/>
              <a:t> NON ANCORA SFRUTTATE</a:t>
            </a:r>
          </a:p>
          <a:p>
            <a:pPr>
              <a:buFontTx/>
              <a:buChar char="-"/>
            </a:pPr>
            <a:r>
              <a:rPr lang="it-IT" sz="2800" dirty="0" smtClean="0"/>
              <a:t> CON </a:t>
            </a:r>
            <a:r>
              <a:rPr lang="it-IT" sz="2800" b="1" dirty="0" smtClean="0"/>
              <a:t>IMPEGNO</a:t>
            </a:r>
            <a:r>
              <a:rPr lang="it-IT" sz="2800" dirty="0" smtClean="0"/>
              <a:t>, </a:t>
            </a:r>
            <a:r>
              <a:rPr lang="it-IT" sz="2800" b="1" dirty="0" smtClean="0"/>
              <a:t>LAVORO</a:t>
            </a:r>
            <a:r>
              <a:rPr lang="it-IT" sz="2800" dirty="0" smtClean="0"/>
              <a:t>, </a:t>
            </a:r>
            <a:r>
              <a:rPr lang="it-IT" sz="2800" b="1" dirty="0" smtClean="0"/>
              <a:t>INGEGNO</a:t>
            </a:r>
            <a:r>
              <a:rPr lang="it-IT" sz="2800" dirty="0" smtClean="0"/>
              <a:t> E </a:t>
            </a:r>
            <a:r>
              <a:rPr lang="it-IT" sz="2800" b="1" dirty="0" smtClean="0"/>
              <a:t>INIZIATIVA</a:t>
            </a:r>
            <a:r>
              <a:rPr lang="it-IT" sz="2800" dirty="0" smtClean="0"/>
              <a:t> SI COSTRUISCE IL PROPRIO FUTURO</a:t>
            </a:r>
          </a:p>
        </p:txBody>
      </p:sp>
      <p:sp>
        <p:nvSpPr>
          <p:cNvPr id="5" name="CasellaDiTesto 4"/>
          <p:cNvSpPr txBox="1"/>
          <p:nvPr/>
        </p:nvSpPr>
        <p:spPr>
          <a:xfrm>
            <a:off x="4429124" y="4286262"/>
            <a:ext cx="4286280" cy="400110"/>
          </a:xfrm>
          <a:prstGeom prst="rect">
            <a:avLst/>
          </a:prstGeom>
          <a:noFill/>
          <a:ln>
            <a:solidFill>
              <a:schemeClr val="tx1"/>
            </a:solidFill>
            <a:prstDash val="lgDashDot"/>
          </a:ln>
        </p:spPr>
        <p:txBody>
          <a:bodyPr wrap="square" rtlCol="0">
            <a:spAutoFit/>
          </a:bodyPr>
          <a:lstStyle/>
          <a:p>
            <a:pPr algn="ctr"/>
            <a:r>
              <a:rPr lang="it-IT" sz="2000" i="1" dirty="0" smtClean="0"/>
              <a:t>Si forma la “mentalità americana”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71736" y="285734"/>
            <a:ext cx="4143404"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ECONOMIA FIORENTE</a:t>
            </a:r>
          </a:p>
        </p:txBody>
      </p:sp>
      <p:sp>
        <p:nvSpPr>
          <p:cNvPr id="3" name="CasellaDiTesto 2"/>
          <p:cNvSpPr txBox="1"/>
          <p:nvPr/>
        </p:nvSpPr>
        <p:spPr>
          <a:xfrm>
            <a:off x="214282" y="1428742"/>
            <a:ext cx="271464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400" b="1" dirty="0" smtClean="0"/>
              <a:t>COLONIE DEL NORD</a:t>
            </a:r>
          </a:p>
          <a:p>
            <a:pPr>
              <a:buFontTx/>
              <a:buChar char="-"/>
            </a:pPr>
            <a:r>
              <a:rPr lang="it-IT" sz="2400" dirty="0" smtClean="0"/>
              <a:t> Meno popolate</a:t>
            </a:r>
          </a:p>
          <a:p>
            <a:pPr>
              <a:buFontTx/>
              <a:buChar char="-"/>
            </a:pPr>
            <a:r>
              <a:rPr lang="it-IT" sz="2400" dirty="0" smtClean="0"/>
              <a:t> Cantieristica e industrializzazione</a:t>
            </a:r>
          </a:p>
          <a:p>
            <a:pPr>
              <a:buFontTx/>
              <a:buChar char="-"/>
            </a:pPr>
            <a:r>
              <a:rPr lang="it-IT" sz="2400" dirty="0" smtClean="0"/>
              <a:t> Urbanizzazione</a:t>
            </a:r>
          </a:p>
        </p:txBody>
      </p:sp>
      <p:sp>
        <p:nvSpPr>
          <p:cNvPr id="4" name="CasellaDiTesto 3"/>
          <p:cNvSpPr txBox="1"/>
          <p:nvPr/>
        </p:nvSpPr>
        <p:spPr>
          <a:xfrm>
            <a:off x="3071802" y="1428742"/>
            <a:ext cx="3000396"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400" b="1" dirty="0" smtClean="0"/>
              <a:t>COLONIE DEL CENTRO</a:t>
            </a:r>
          </a:p>
          <a:p>
            <a:r>
              <a:rPr lang="it-IT" sz="2400" dirty="0" smtClean="0"/>
              <a:t>- Il terreno fertile permette una grande crescita agricola</a:t>
            </a:r>
          </a:p>
        </p:txBody>
      </p:sp>
      <p:sp>
        <p:nvSpPr>
          <p:cNvPr id="5" name="CasellaDiTesto 4"/>
          <p:cNvSpPr txBox="1"/>
          <p:nvPr/>
        </p:nvSpPr>
        <p:spPr>
          <a:xfrm>
            <a:off x="6215074" y="1428742"/>
            <a:ext cx="2738963"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2400" b="1" dirty="0" smtClean="0"/>
              <a:t>COLONIE MERIDIONALI</a:t>
            </a:r>
          </a:p>
          <a:p>
            <a:pPr>
              <a:buFontTx/>
              <a:buChar char="-"/>
            </a:pPr>
            <a:r>
              <a:rPr lang="it-IT" sz="2400" dirty="0" smtClean="0"/>
              <a:t>Grandi piantagioni (tabacco, riso, cotone)</a:t>
            </a:r>
          </a:p>
          <a:p>
            <a:pPr>
              <a:buFontTx/>
              <a:buChar char="-"/>
            </a:pPr>
            <a:r>
              <a:rPr lang="it-IT" sz="2400" dirty="0" smtClean="0"/>
              <a:t> Schiavismo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42976" y="214296"/>
            <a:ext cx="692948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dirty="0" smtClean="0"/>
              <a:t>ORGANIZZAZIONE POLITICA DELLE COLONIE</a:t>
            </a:r>
          </a:p>
        </p:txBody>
      </p:sp>
      <p:sp>
        <p:nvSpPr>
          <p:cNvPr id="3" name="CasellaDiTesto 2"/>
          <p:cNvSpPr txBox="1"/>
          <p:nvPr/>
        </p:nvSpPr>
        <p:spPr>
          <a:xfrm>
            <a:off x="714348" y="2143122"/>
            <a:ext cx="7429552"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800" b="1" dirty="0" smtClean="0"/>
              <a:t>GOVERNATORE</a:t>
            </a:r>
            <a:r>
              <a:rPr lang="it-IT" sz="2800" dirty="0" smtClean="0"/>
              <a:t> (</a:t>
            </a:r>
            <a:r>
              <a:rPr lang="it-IT" sz="2800" i="1" dirty="0" smtClean="0"/>
              <a:t>esecutivo</a:t>
            </a:r>
            <a:r>
              <a:rPr lang="it-IT" sz="2800" dirty="0" smtClean="0"/>
              <a:t>)</a:t>
            </a:r>
          </a:p>
          <a:p>
            <a:pPr algn="ctr"/>
            <a:r>
              <a:rPr lang="it-IT" sz="2800" dirty="0" smtClean="0"/>
              <a:t>+</a:t>
            </a:r>
          </a:p>
          <a:p>
            <a:pPr algn="ctr"/>
            <a:r>
              <a:rPr lang="it-IT" sz="2800" b="1" dirty="0" smtClean="0"/>
              <a:t>ASSEMBLEA </a:t>
            </a:r>
            <a:r>
              <a:rPr lang="it-IT" sz="2800" b="1" dirty="0" err="1" smtClean="0"/>
              <a:t>DI</a:t>
            </a:r>
            <a:r>
              <a:rPr lang="it-IT" sz="2800" b="1" dirty="0" smtClean="0"/>
              <a:t> RAPPRESENTANTI </a:t>
            </a:r>
            <a:r>
              <a:rPr lang="it-IT" sz="2800" dirty="0" smtClean="0"/>
              <a:t>(</a:t>
            </a:r>
            <a:r>
              <a:rPr lang="it-IT" sz="2800" i="1" dirty="0" smtClean="0"/>
              <a:t>legislativo</a:t>
            </a:r>
            <a:r>
              <a:rPr lang="it-IT" sz="2800" dirty="0" smtClean="0"/>
              <a:t>)</a:t>
            </a:r>
          </a:p>
          <a:p>
            <a:pPr algn="ctr">
              <a:buFontTx/>
              <a:buChar char="-"/>
            </a:pPr>
            <a:r>
              <a:rPr lang="it-IT" sz="2800" dirty="0" smtClean="0"/>
              <a:t> Nominati dal governatore</a:t>
            </a:r>
          </a:p>
          <a:p>
            <a:pPr algn="ctr">
              <a:buFontTx/>
              <a:buChar char="-"/>
            </a:pPr>
            <a:r>
              <a:rPr lang="it-IT" sz="2800" dirty="0" smtClean="0"/>
              <a:t> Eletti dai coloni</a:t>
            </a:r>
          </a:p>
        </p:txBody>
      </p:sp>
      <p:sp>
        <p:nvSpPr>
          <p:cNvPr id="4" name="CasellaDiTesto 3"/>
          <p:cNvSpPr txBox="1"/>
          <p:nvPr/>
        </p:nvSpPr>
        <p:spPr>
          <a:xfrm>
            <a:off x="2786050" y="1142990"/>
            <a:ext cx="5786478" cy="707886"/>
          </a:xfrm>
          <a:prstGeom prst="rect">
            <a:avLst/>
          </a:prstGeom>
          <a:ln>
            <a:prstDash val="lg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r"/>
            <a:r>
              <a:rPr lang="it-IT" sz="2000" dirty="0" smtClean="0"/>
              <a:t>Devono sottostare al </a:t>
            </a:r>
            <a:r>
              <a:rPr lang="it-IT" sz="2000" b="1" dirty="0" smtClean="0"/>
              <a:t>RE</a:t>
            </a:r>
            <a:r>
              <a:rPr lang="it-IT" sz="2000" dirty="0" smtClean="0"/>
              <a:t>, alle LEGGI, alle TASSE della </a:t>
            </a:r>
            <a:r>
              <a:rPr lang="it-IT" sz="2000" dirty="0" err="1" smtClean="0"/>
              <a:t>madrepatria…</a:t>
            </a:r>
            <a:r>
              <a:rPr lang="it-IT" sz="2000" dirty="0" smtClean="0"/>
              <a:t> ma sono </a:t>
            </a:r>
            <a:r>
              <a:rPr lang="it-IT" sz="2000" b="1" dirty="0" smtClean="0"/>
              <a:t>lontani e piuttosto autonomi</a:t>
            </a:r>
          </a:p>
        </p:txBody>
      </p:sp>
      <p:sp>
        <p:nvSpPr>
          <p:cNvPr id="5" name="Freccia in giù 4"/>
          <p:cNvSpPr/>
          <p:nvPr/>
        </p:nvSpPr>
        <p:spPr>
          <a:xfrm>
            <a:off x="6929454" y="2000246"/>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357158" y="1285866"/>
            <a:ext cx="1500198" cy="400110"/>
          </a:xfrm>
          <a:prstGeom prst="rect">
            <a:avLst/>
          </a:prstGeom>
          <a:noFill/>
        </p:spPr>
        <p:txBody>
          <a:bodyPr wrap="square" rtlCol="0">
            <a:spAutoFit/>
          </a:bodyPr>
          <a:lstStyle/>
          <a:p>
            <a:r>
              <a:rPr lang="it-IT" sz="2000" dirty="0" smtClean="0"/>
              <a:t>scelto dal re</a:t>
            </a:r>
          </a:p>
        </p:txBody>
      </p:sp>
      <p:sp>
        <p:nvSpPr>
          <p:cNvPr id="7" name="Figura a mano libera 6"/>
          <p:cNvSpPr/>
          <p:nvPr/>
        </p:nvSpPr>
        <p:spPr>
          <a:xfrm>
            <a:off x="670278" y="1634067"/>
            <a:ext cx="1708855" cy="778933"/>
          </a:xfrm>
          <a:custGeom>
            <a:avLst/>
            <a:gdLst>
              <a:gd name="connsiteX0" fmla="*/ 1708855 w 1708855"/>
              <a:gd name="connsiteY0" fmla="*/ 778933 h 778933"/>
              <a:gd name="connsiteX1" fmla="*/ 261055 w 1708855"/>
              <a:gd name="connsiteY1" fmla="*/ 330200 h 778933"/>
              <a:gd name="connsiteX2" fmla="*/ 142522 w 1708855"/>
              <a:gd name="connsiteY2" fmla="*/ 16933 h 778933"/>
              <a:gd name="connsiteX3" fmla="*/ 142522 w 1708855"/>
              <a:gd name="connsiteY3" fmla="*/ 16933 h 778933"/>
              <a:gd name="connsiteX4" fmla="*/ 134055 w 1708855"/>
              <a:gd name="connsiteY4" fmla="*/ 0 h 778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855" h="778933">
                <a:moveTo>
                  <a:pt x="1708855" y="778933"/>
                </a:moveTo>
                <a:cubicBezTo>
                  <a:pt x="1115482" y="618066"/>
                  <a:pt x="522110" y="457200"/>
                  <a:pt x="261055" y="330200"/>
                </a:cubicBezTo>
                <a:cubicBezTo>
                  <a:pt x="0" y="203200"/>
                  <a:pt x="142522" y="16933"/>
                  <a:pt x="142522" y="16933"/>
                </a:cubicBezTo>
                <a:lnTo>
                  <a:pt x="142522" y="16933"/>
                </a:lnTo>
                <a:lnTo>
                  <a:pt x="134055" y="0"/>
                </a:lnTo>
              </a:path>
            </a:pathLst>
          </a:cu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71670" y="214296"/>
            <a:ext cx="5214974"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RAPPORTI CON L’INGHILTERRA</a:t>
            </a:r>
          </a:p>
        </p:txBody>
      </p:sp>
      <p:sp>
        <p:nvSpPr>
          <p:cNvPr id="3" name="CasellaDiTesto 2"/>
          <p:cNvSpPr txBox="1"/>
          <p:nvPr/>
        </p:nvSpPr>
        <p:spPr>
          <a:xfrm>
            <a:off x="2071670" y="1285866"/>
            <a:ext cx="5214974"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AUTONOMIA / CONTROLLO</a:t>
            </a:r>
          </a:p>
        </p:txBody>
      </p:sp>
      <p:sp>
        <p:nvSpPr>
          <p:cNvPr id="4" name="CasellaDiTesto 3"/>
          <p:cNvSpPr txBox="1"/>
          <p:nvPr/>
        </p:nvSpPr>
        <p:spPr>
          <a:xfrm>
            <a:off x="500034" y="2285998"/>
            <a:ext cx="3357586" cy="1384995"/>
          </a:xfrm>
          <a:prstGeom prst="rect">
            <a:avLst/>
          </a:prstGeom>
          <a:noFill/>
        </p:spPr>
        <p:txBody>
          <a:bodyPr wrap="square" rtlCol="0">
            <a:spAutoFit/>
          </a:bodyPr>
          <a:lstStyle/>
          <a:p>
            <a:pPr algn="ctr"/>
            <a:r>
              <a:rPr lang="it-IT" sz="2800" dirty="0" smtClean="0"/>
              <a:t>CRESCITA ECONOMICA DELLE COLONIE</a:t>
            </a:r>
          </a:p>
        </p:txBody>
      </p:sp>
      <p:sp>
        <p:nvSpPr>
          <p:cNvPr id="5" name="CasellaDiTesto 4"/>
          <p:cNvSpPr txBox="1"/>
          <p:nvPr/>
        </p:nvSpPr>
        <p:spPr>
          <a:xfrm>
            <a:off x="2214546" y="3786196"/>
            <a:ext cx="5072098" cy="954107"/>
          </a:xfrm>
          <a:prstGeom prst="rect">
            <a:avLst/>
          </a:prstGeom>
          <a:noFill/>
        </p:spPr>
        <p:txBody>
          <a:bodyPr wrap="square" rtlCol="0">
            <a:spAutoFit/>
          </a:bodyPr>
          <a:lstStyle/>
          <a:p>
            <a:pPr algn="ctr"/>
            <a:r>
              <a:rPr lang="it-IT" sz="2800" dirty="0" smtClean="0"/>
              <a:t>RICHIESTA </a:t>
            </a:r>
            <a:r>
              <a:rPr lang="it-IT" sz="2800" dirty="0" err="1" smtClean="0"/>
              <a:t>DI</a:t>
            </a:r>
            <a:r>
              <a:rPr lang="it-IT" sz="2800" dirty="0" smtClean="0"/>
              <a:t> AUTONOMIA LEGISLATIVA E COMMERCIALE</a:t>
            </a:r>
          </a:p>
        </p:txBody>
      </p:sp>
      <p:sp>
        <p:nvSpPr>
          <p:cNvPr id="6" name="CasellaDiTesto 5"/>
          <p:cNvSpPr txBox="1"/>
          <p:nvPr/>
        </p:nvSpPr>
        <p:spPr>
          <a:xfrm>
            <a:off x="6000760" y="2714626"/>
            <a:ext cx="2786082" cy="523220"/>
          </a:xfrm>
          <a:prstGeom prst="rect">
            <a:avLst/>
          </a:prstGeom>
          <a:noFill/>
        </p:spPr>
        <p:txBody>
          <a:bodyPr wrap="square" rtlCol="0">
            <a:spAutoFit/>
          </a:bodyPr>
          <a:lstStyle/>
          <a:p>
            <a:r>
              <a:rPr lang="it-IT" sz="2800" dirty="0" smtClean="0"/>
              <a:t>DISTANZA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14546" y="428610"/>
            <a:ext cx="478634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CONTROLLO INGLESE</a:t>
            </a:r>
          </a:p>
        </p:txBody>
      </p:sp>
      <p:sp>
        <p:nvSpPr>
          <p:cNvPr id="3" name="CasellaDiTesto 2"/>
          <p:cNvSpPr txBox="1"/>
          <p:nvPr/>
        </p:nvSpPr>
        <p:spPr>
          <a:xfrm>
            <a:off x="714348" y="1428742"/>
            <a:ext cx="7786742" cy="954107"/>
          </a:xfrm>
          <a:prstGeom prst="rect">
            <a:avLst/>
          </a:prstGeom>
          <a:noFill/>
        </p:spPr>
        <p:txBody>
          <a:bodyPr wrap="square" rtlCol="0">
            <a:spAutoFit/>
          </a:bodyPr>
          <a:lstStyle/>
          <a:p>
            <a:pPr>
              <a:buFont typeface="Arial" pitchFamily="34" charset="0"/>
              <a:buChar char="•"/>
            </a:pPr>
            <a:r>
              <a:rPr lang="it-IT" sz="2800" dirty="0" smtClean="0"/>
              <a:t> Le colonie devono </a:t>
            </a:r>
            <a:r>
              <a:rPr lang="it-IT" sz="2800" dirty="0" smtClean="0">
                <a:solidFill>
                  <a:srgbClr val="FF0000"/>
                </a:solidFill>
              </a:rPr>
              <a:t>vendere</a:t>
            </a:r>
            <a:r>
              <a:rPr lang="it-IT" sz="2800" dirty="0" smtClean="0"/>
              <a:t>, perlomeno i </a:t>
            </a:r>
            <a:r>
              <a:rPr lang="it-IT" sz="2800" b="1" dirty="0" smtClean="0"/>
              <a:t>prodotti</a:t>
            </a:r>
            <a:r>
              <a:rPr lang="it-IT" sz="2800" dirty="0" smtClean="0"/>
              <a:t> più preziosi, </a:t>
            </a:r>
            <a:r>
              <a:rPr lang="it-IT" sz="2800" dirty="0" smtClean="0">
                <a:solidFill>
                  <a:srgbClr val="FF0000"/>
                </a:solidFill>
              </a:rPr>
              <a:t>solo all’Inghilterra</a:t>
            </a:r>
          </a:p>
        </p:txBody>
      </p:sp>
      <p:sp>
        <p:nvSpPr>
          <p:cNvPr id="4" name="CasellaDiTesto 3"/>
          <p:cNvSpPr txBox="1"/>
          <p:nvPr/>
        </p:nvSpPr>
        <p:spPr>
          <a:xfrm>
            <a:off x="4071934" y="2500312"/>
            <a:ext cx="4286280" cy="523220"/>
          </a:xfrm>
          <a:prstGeom prst="rect">
            <a:avLst/>
          </a:prstGeom>
          <a:noFill/>
          <a:ln>
            <a:solidFill>
              <a:schemeClr val="tx1"/>
            </a:solidFill>
            <a:prstDash val="lgDash"/>
          </a:ln>
        </p:spPr>
        <p:txBody>
          <a:bodyPr wrap="square" rtlCol="0">
            <a:spAutoFit/>
          </a:bodyPr>
          <a:lstStyle/>
          <a:p>
            <a:pPr algn="ctr"/>
            <a:r>
              <a:rPr lang="it-IT" sz="2800" b="1" dirty="0" smtClean="0"/>
              <a:t>ATTI </a:t>
            </a:r>
            <a:r>
              <a:rPr lang="it-IT" sz="2800" b="1" dirty="0" err="1" smtClean="0"/>
              <a:t>DI</a:t>
            </a:r>
            <a:r>
              <a:rPr lang="it-IT" sz="2800" b="1" dirty="0" smtClean="0"/>
              <a:t> NAVIGAZIONE</a:t>
            </a:r>
          </a:p>
        </p:txBody>
      </p:sp>
      <p:sp>
        <p:nvSpPr>
          <p:cNvPr id="5" name="CasellaDiTesto 4"/>
          <p:cNvSpPr txBox="1"/>
          <p:nvPr/>
        </p:nvSpPr>
        <p:spPr>
          <a:xfrm>
            <a:off x="785786" y="3786196"/>
            <a:ext cx="7643866" cy="523220"/>
          </a:xfrm>
          <a:prstGeom prst="rect">
            <a:avLst/>
          </a:prstGeom>
          <a:noFill/>
        </p:spPr>
        <p:txBody>
          <a:bodyPr wrap="square" rtlCol="0">
            <a:spAutoFit/>
          </a:bodyPr>
          <a:lstStyle/>
          <a:p>
            <a:pPr>
              <a:buFont typeface="Arial" pitchFamily="34" charset="0"/>
              <a:buChar char="•"/>
            </a:pPr>
            <a:r>
              <a:rPr lang="it-IT" sz="2800" dirty="0" smtClean="0"/>
              <a:t> </a:t>
            </a:r>
            <a:r>
              <a:rPr lang="it-IT" sz="2800" dirty="0" smtClean="0">
                <a:solidFill>
                  <a:srgbClr val="FF0000"/>
                </a:solidFill>
              </a:rPr>
              <a:t>Tasse</a:t>
            </a:r>
            <a:r>
              <a:rPr lang="it-IT" sz="2800" dirty="0" smtClean="0"/>
              <a:t> (senza consultazione delle colonie)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2910" y="428610"/>
            <a:ext cx="7500990" cy="1384995"/>
          </a:xfrm>
          <a:prstGeom prst="rect">
            <a:avLst/>
          </a:prstGeom>
          <a:noFill/>
        </p:spPr>
        <p:txBody>
          <a:bodyPr wrap="square" rtlCol="0">
            <a:spAutoFit/>
          </a:bodyPr>
          <a:lstStyle/>
          <a:p>
            <a:pPr algn="ctr"/>
            <a:r>
              <a:rPr lang="it-IT" sz="2800" dirty="0" smtClean="0"/>
              <a:t>La </a:t>
            </a:r>
            <a:r>
              <a:rPr lang="it-IT" sz="2800" dirty="0" smtClean="0">
                <a:solidFill>
                  <a:srgbClr val="FF0000"/>
                </a:solidFill>
                <a:effectLst>
                  <a:outerShdw blurRad="38100" dist="38100" dir="2700000" algn="tl">
                    <a:srgbClr val="000000">
                      <a:alpha val="43137"/>
                    </a:srgbClr>
                  </a:outerShdw>
                </a:effectLst>
              </a:rPr>
              <a:t>GUERRA DEI 7 ANNI </a:t>
            </a:r>
            <a:r>
              <a:rPr lang="it-IT" sz="2800" dirty="0" smtClean="0"/>
              <a:t>(1756-63), pur concludendosi con una </a:t>
            </a:r>
            <a:r>
              <a:rPr lang="it-IT" sz="2800" b="1" dirty="0" smtClean="0"/>
              <a:t>vittoria</a:t>
            </a:r>
            <a:r>
              <a:rPr lang="it-IT" sz="2800" dirty="0" smtClean="0"/>
              <a:t>, peggiora la situazione delle colonie</a:t>
            </a:r>
          </a:p>
        </p:txBody>
      </p:sp>
      <p:sp>
        <p:nvSpPr>
          <p:cNvPr id="3" name="CasellaDiTesto 2"/>
          <p:cNvSpPr txBox="1"/>
          <p:nvPr/>
        </p:nvSpPr>
        <p:spPr>
          <a:xfrm>
            <a:off x="571472" y="2000246"/>
            <a:ext cx="7929618"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L’Inghilterra è padrona del </a:t>
            </a:r>
            <a:r>
              <a:rPr lang="it-IT" sz="2800" dirty="0" err="1" smtClean="0"/>
              <a:t>nord-America</a:t>
            </a:r>
            <a:r>
              <a:rPr lang="it-IT" sz="2800" dirty="0" smtClean="0"/>
              <a:t> (conquista del Canada francese)</a:t>
            </a:r>
          </a:p>
          <a:p>
            <a:pPr algn="ctr"/>
            <a:r>
              <a:rPr lang="it-IT" sz="2800" u="sng" dirty="0" smtClean="0"/>
              <a:t>MA</a:t>
            </a:r>
          </a:p>
          <a:p>
            <a:pPr>
              <a:buFontTx/>
              <a:buChar char="-"/>
            </a:pPr>
            <a:r>
              <a:rPr lang="it-IT" sz="2800" dirty="0" smtClean="0"/>
              <a:t> Si sente l’esigenza di un </a:t>
            </a:r>
            <a:r>
              <a:rPr lang="it-IT" sz="2800" b="1" dirty="0" smtClean="0"/>
              <a:t>maggior controllo</a:t>
            </a:r>
          </a:p>
          <a:p>
            <a:pPr>
              <a:buFontTx/>
              <a:buChar char="-"/>
            </a:pPr>
            <a:r>
              <a:rPr lang="it-IT" sz="2800" dirty="0" smtClean="0"/>
              <a:t> Le guerre </a:t>
            </a:r>
            <a:r>
              <a:rPr lang="it-IT" sz="2800" b="1" dirty="0" err="1" smtClean="0"/>
              <a:t>costano</a:t>
            </a:r>
            <a:r>
              <a:rPr lang="it-IT" sz="2800" dirty="0" err="1" smtClean="0"/>
              <a:t>…</a:t>
            </a:r>
            <a:endParaRPr lang="it-IT" sz="2800" dirty="0" smtClean="0"/>
          </a:p>
          <a:p>
            <a:endParaRPr lang="it-IT" sz="2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isualizza immagine di origine"/>
          <p:cNvPicPr>
            <a:picLocks noChangeAspect="1" noChangeArrowheads="1"/>
          </p:cNvPicPr>
          <p:nvPr/>
        </p:nvPicPr>
        <p:blipFill>
          <a:blip r:embed="rId2" cstate="print"/>
          <a:srcRect/>
          <a:stretch>
            <a:fillRect/>
          </a:stretch>
        </p:blipFill>
        <p:spPr bwMode="auto">
          <a:xfrm>
            <a:off x="0" y="0"/>
            <a:ext cx="9144000" cy="5143998"/>
          </a:xfrm>
          <a:prstGeom prst="rect">
            <a:avLst/>
          </a:prstGeom>
          <a:noFill/>
        </p:spPr>
      </p:pic>
      <p:sp>
        <p:nvSpPr>
          <p:cNvPr id="2" name="CasellaDiTesto 1"/>
          <p:cNvSpPr txBox="1"/>
          <p:nvPr/>
        </p:nvSpPr>
        <p:spPr>
          <a:xfrm>
            <a:off x="714348" y="785800"/>
            <a:ext cx="750099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1763-1787</a:t>
            </a:r>
            <a:endParaRPr lang="it-IT" sz="2800" dirty="0"/>
          </a:p>
        </p:txBody>
      </p:sp>
      <p:sp>
        <p:nvSpPr>
          <p:cNvPr id="3" name="CasellaDiTesto 2"/>
          <p:cNvSpPr txBox="1"/>
          <p:nvPr/>
        </p:nvSpPr>
        <p:spPr>
          <a:xfrm>
            <a:off x="714348" y="2071684"/>
            <a:ext cx="750099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NASCITA DEGLI STATI UNITI</a:t>
            </a:r>
          </a:p>
          <a:p>
            <a:pPr algn="ctr"/>
            <a:r>
              <a:rPr lang="it-IT" sz="2800" dirty="0" smtClean="0"/>
              <a:t>DALLE 13 COLONIE INGLESI </a:t>
            </a:r>
            <a:r>
              <a:rPr lang="it-IT" sz="2800" dirty="0" err="1" smtClean="0"/>
              <a:t>D’AMERICA</a:t>
            </a:r>
            <a:endParaRPr lang="it-IT"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sualizza immagine di origine"/>
          <p:cNvPicPr>
            <a:picLocks noChangeAspect="1" noChangeArrowheads="1"/>
          </p:cNvPicPr>
          <p:nvPr/>
        </p:nvPicPr>
        <p:blipFill>
          <a:blip r:embed="rId2" cstate="print"/>
          <a:srcRect/>
          <a:stretch>
            <a:fillRect/>
          </a:stretch>
        </p:blipFill>
        <p:spPr bwMode="auto">
          <a:xfrm>
            <a:off x="6357950" y="2714626"/>
            <a:ext cx="1589832" cy="2162172"/>
          </a:xfrm>
          <a:prstGeom prst="rect">
            <a:avLst/>
          </a:prstGeom>
          <a:noFill/>
        </p:spPr>
      </p:pic>
      <p:sp>
        <p:nvSpPr>
          <p:cNvPr id="2" name="CasellaDiTesto 1"/>
          <p:cNvSpPr txBox="1"/>
          <p:nvPr/>
        </p:nvSpPr>
        <p:spPr>
          <a:xfrm>
            <a:off x="2643174" y="642924"/>
            <a:ext cx="35719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TASSE ALLE COLONIE</a:t>
            </a:r>
          </a:p>
        </p:txBody>
      </p:sp>
      <p:sp>
        <p:nvSpPr>
          <p:cNvPr id="3" name="CasellaDiTesto 2"/>
          <p:cNvSpPr txBox="1"/>
          <p:nvPr/>
        </p:nvSpPr>
        <p:spPr>
          <a:xfrm>
            <a:off x="1142976" y="2571750"/>
            <a:ext cx="2214578" cy="523220"/>
          </a:xfrm>
          <a:prstGeom prst="rect">
            <a:avLst/>
          </a:prstGeom>
          <a:noFill/>
        </p:spPr>
        <p:txBody>
          <a:bodyPr wrap="square" rtlCol="0">
            <a:spAutoFit/>
          </a:bodyPr>
          <a:lstStyle/>
          <a:p>
            <a:r>
              <a:rPr lang="it-IT" sz="2800" dirty="0" smtClean="0"/>
              <a:t>SUGAR ACT</a:t>
            </a:r>
          </a:p>
        </p:txBody>
      </p:sp>
      <p:sp>
        <p:nvSpPr>
          <p:cNvPr id="4" name="CasellaDiTesto 3"/>
          <p:cNvSpPr txBox="1"/>
          <p:nvPr/>
        </p:nvSpPr>
        <p:spPr>
          <a:xfrm>
            <a:off x="6072198" y="2071684"/>
            <a:ext cx="2214578" cy="523220"/>
          </a:xfrm>
          <a:prstGeom prst="rect">
            <a:avLst/>
          </a:prstGeom>
          <a:noFill/>
        </p:spPr>
        <p:txBody>
          <a:bodyPr wrap="square" rtlCol="0">
            <a:spAutoFit/>
          </a:bodyPr>
          <a:lstStyle/>
          <a:p>
            <a:r>
              <a:rPr lang="it-IT" sz="2800" dirty="0" smtClean="0"/>
              <a:t>STAMP ACT</a:t>
            </a:r>
          </a:p>
        </p:txBody>
      </p:sp>
      <p:cxnSp>
        <p:nvCxnSpPr>
          <p:cNvPr id="6" name="Connettore 2 5"/>
          <p:cNvCxnSpPr>
            <a:stCxn id="2" idx="2"/>
            <a:endCxn id="3" idx="0"/>
          </p:cNvCxnSpPr>
          <p:nvPr/>
        </p:nvCxnSpPr>
        <p:spPr>
          <a:xfrm rot="5400000">
            <a:off x="2636892" y="779518"/>
            <a:ext cx="1405606" cy="217885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Connettore 2 7"/>
          <p:cNvCxnSpPr>
            <a:stCxn id="2" idx="2"/>
            <a:endCxn id="4" idx="0"/>
          </p:cNvCxnSpPr>
          <p:nvPr/>
        </p:nvCxnSpPr>
        <p:spPr>
          <a:xfrm rot="16200000" flipH="1">
            <a:off x="5351535" y="243732"/>
            <a:ext cx="905540" cy="275036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2052" name="Picture 4" descr="https://s3.amazonaws.com/s3.timetoast.com/public/uploads/photos/12433903/da48ef012b9729cfb48bec5c75fc0d25.jpeg?1535139695"/>
          <p:cNvPicPr>
            <a:picLocks noChangeAspect="1" noChangeArrowheads="1"/>
          </p:cNvPicPr>
          <p:nvPr/>
        </p:nvPicPr>
        <p:blipFill>
          <a:blip r:embed="rId3" cstate="print">
            <a:lum contrast="10000"/>
          </a:blip>
          <a:srcRect/>
          <a:stretch>
            <a:fillRect/>
          </a:stretch>
        </p:blipFill>
        <p:spPr bwMode="auto">
          <a:xfrm>
            <a:off x="357158" y="3214692"/>
            <a:ext cx="3810016" cy="161330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srcRect/>
          <a:stretch>
            <a:fillRect/>
          </a:stretch>
        </p:blipFill>
        <p:spPr bwMode="auto">
          <a:xfrm>
            <a:off x="5929322" y="142858"/>
            <a:ext cx="3076575" cy="4638676"/>
          </a:xfrm>
          <a:prstGeom prst="rect">
            <a:avLst/>
          </a:prstGeom>
          <a:noFill/>
        </p:spPr>
      </p:pic>
      <p:sp>
        <p:nvSpPr>
          <p:cNvPr id="2" name="CasellaDiTesto 1"/>
          <p:cNvSpPr txBox="1"/>
          <p:nvPr/>
        </p:nvSpPr>
        <p:spPr>
          <a:xfrm>
            <a:off x="214282" y="642924"/>
            <a:ext cx="5500726" cy="523220"/>
          </a:xfrm>
          <a:prstGeom prst="rect">
            <a:avLst/>
          </a:prstGeom>
          <a:noFill/>
        </p:spPr>
        <p:txBody>
          <a:bodyPr wrap="square" rtlCol="0">
            <a:spAutoFit/>
          </a:bodyPr>
          <a:lstStyle/>
          <a:p>
            <a:pPr algn="ctr"/>
            <a:r>
              <a:rPr lang="it-IT" sz="2800" dirty="0" smtClean="0"/>
              <a:t>PROTESTE E </a:t>
            </a:r>
            <a:r>
              <a:rPr lang="it-IT" sz="2800" dirty="0" err="1" smtClean="0"/>
              <a:t>RIVOLTE…</a:t>
            </a:r>
            <a:endParaRPr lang="it-IT" sz="2800" dirty="0" smtClean="0"/>
          </a:p>
        </p:txBody>
      </p:sp>
      <p:sp>
        <p:nvSpPr>
          <p:cNvPr id="3" name="CasellaDiTesto 2"/>
          <p:cNvSpPr txBox="1"/>
          <p:nvPr/>
        </p:nvSpPr>
        <p:spPr>
          <a:xfrm>
            <a:off x="571472" y="3071816"/>
            <a:ext cx="771530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200" b="1" dirty="0" smtClean="0"/>
              <a:t>“NO TAXATION WITHOUT REPRESENTATION”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57224" y="500048"/>
            <a:ext cx="7000924" cy="954107"/>
          </a:xfrm>
          <a:prstGeom prst="rect">
            <a:avLst/>
          </a:prstGeom>
          <a:noFill/>
        </p:spPr>
        <p:txBody>
          <a:bodyPr wrap="square" rtlCol="0">
            <a:spAutoFit/>
          </a:bodyPr>
          <a:lstStyle/>
          <a:p>
            <a:pPr algn="ctr"/>
            <a:r>
              <a:rPr lang="it-IT" sz="2800" dirty="0" smtClean="0"/>
              <a:t>L’INGHILTERRA INVIA SOLDATI PER GARANTIRE L’APPLICAZIONE</a:t>
            </a:r>
          </a:p>
        </p:txBody>
      </p:sp>
      <p:sp>
        <p:nvSpPr>
          <p:cNvPr id="3" name="CasellaDiTesto 2"/>
          <p:cNvSpPr txBox="1"/>
          <p:nvPr/>
        </p:nvSpPr>
        <p:spPr>
          <a:xfrm>
            <a:off x="785786" y="2143122"/>
            <a:ext cx="7143800" cy="523220"/>
          </a:xfrm>
          <a:prstGeom prst="rect">
            <a:avLst/>
          </a:prstGeom>
          <a:noFill/>
          <a:ln>
            <a:solidFill>
              <a:schemeClr val="tx1"/>
            </a:solidFill>
            <a:prstDash val="lgDash"/>
          </a:ln>
        </p:spPr>
        <p:txBody>
          <a:bodyPr wrap="square" rtlCol="0">
            <a:spAutoFit/>
          </a:bodyPr>
          <a:lstStyle/>
          <a:p>
            <a:pPr algn="ctr"/>
            <a:r>
              <a:rPr lang="it-IT" sz="2800" dirty="0" smtClean="0"/>
              <a:t>POI </a:t>
            </a:r>
            <a:r>
              <a:rPr lang="it-IT" sz="2800" dirty="0" err="1" smtClean="0"/>
              <a:t>CEDE…</a:t>
            </a:r>
            <a:r>
              <a:rPr lang="it-IT" sz="2800" dirty="0" smtClean="0"/>
              <a:t> LO STAMP ACT VIENE </a:t>
            </a:r>
            <a:r>
              <a:rPr lang="it-IT" sz="2800" b="1" dirty="0" smtClean="0"/>
              <a:t>ABROGATO</a:t>
            </a:r>
          </a:p>
        </p:txBody>
      </p:sp>
      <p:sp>
        <p:nvSpPr>
          <p:cNvPr id="4" name="CasellaDiTesto 3"/>
          <p:cNvSpPr txBox="1"/>
          <p:nvPr/>
        </p:nvSpPr>
        <p:spPr>
          <a:xfrm>
            <a:off x="785786" y="3500444"/>
            <a:ext cx="7358114"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800" dirty="0" smtClean="0"/>
              <a:t>MA SI RIBADISCE CHE IL PARLAMENTO INGLESE HA </a:t>
            </a:r>
            <a:r>
              <a:rPr lang="it-IT" sz="2800" b="1" dirty="0" smtClean="0"/>
              <a:t>TUTTO IL DIRITTO </a:t>
            </a:r>
            <a:r>
              <a:rPr lang="it-IT" sz="2800" dirty="0" err="1" smtClean="0"/>
              <a:t>DI</a:t>
            </a:r>
            <a:r>
              <a:rPr lang="it-IT" sz="2800" dirty="0" smtClean="0"/>
              <a:t> FARE </a:t>
            </a:r>
            <a:r>
              <a:rPr lang="it-IT" sz="2800" b="1" dirty="0" smtClean="0"/>
              <a:t>LEGGI</a:t>
            </a:r>
            <a:r>
              <a:rPr lang="it-IT" sz="2800" dirty="0" smtClean="0"/>
              <a:t> E METTERE </a:t>
            </a:r>
            <a:r>
              <a:rPr lang="it-IT" sz="2800" b="1" dirty="0" smtClean="0"/>
              <a:t>TASSE</a:t>
            </a:r>
            <a:r>
              <a:rPr lang="it-IT" sz="2800" dirty="0" smtClean="0"/>
              <a:t> ANCHE PER LE </a:t>
            </a:r>
            <a:r>
              <a:rPr lang="it-IT" sz="2800" b="1" dirty="0" smtClean="0"/>
              <a:t>COLONIE</a:t>
            </a:r>
          </a:p>
        </p:txBody>
      </p:sp>
      <p:cxnSp>
        <p:nvCxnSpPr>
          <p:cNvPr id="6" name="Connettore 2 5"/>
          <p:cNvCxnSpPr>
            <a:stCxn id="2" idx="2"/>
            <a:endCxn id="3" idx="0"/>
          </p:cNvCxnSpPr>
          <p:nvPr/>
        </p:nvCxnSpPr>
        <p:spPr>
          <a:xfrm rot="5400000">
            <a:off x="4013203" y="1798638"/>
            <a:ext cx="688967"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srcRect/>
          <a:stretch>
            <a:fillRect/>
          </a:stretch>
        </p:blipFill>
        <p:spPr bwMode="auto">
          <a:xfrm>
            <a:off x="2357441" y="15877"/>
            <a:ext cx="6786559" cy="5127623"/>
          </a:xfrm>
          <a:prstGeom prst="rect">
            <a:avLst/>
          </a:prstGeom>
          <a:ln>
            <a:noFill/>
          </a:ln>
          <a:effectLst>
            <a:softEdge rad="112500"/>
          </a:effectLst>
        </p:spPr>
      </p:pic>
      <p:sp>
        <p:nvSpPr>
          <p:cNvPr id="2" name="CasellaDiTesto 1"/>
          <p:cNvSpPr txBox="1"/>
          <p:nvPr/>
        </p:nvSpPr>
        <p:spPr>
          <a:xfrm>
            <a:off x="142844" y="1500180"/>
            <a:ext cx="5357850"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4800" dirty="0" smtClean="0"/>
              <a:t>LA GUERRA </a:t>
            </a:r>
            <a:r>
              <a:rPr lang="it-IT" sz="4800" dirty="0" err="1" smtClean="0"/>
              <a:t>D’INDIPENDENZA</a:t>
            </a:r>
            <a:endParaRPr lang="it-IT" sz="48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500048"/>
            <a:ext cx="8358246" cy="144655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800" dirty="0" smtClean="0"/>
              <a:t>1773: </a:t>
            </a:r>
            <a:r>
              <a:rPr lang="it-IT" sz="3600" b="1" dirty="0" smtClean="0">
                <a:solidFill>
                  <a:srgbClr val="FF0000"/>
                </a:solidFill>
                <a:effectLst>
                  <a:outerShdw blurRad="38100" dist="38100" dir="2700000" algn="tl">
                    <a:srgbClr val="000000">
                      <a:alpha val="43137"/>
                    </a:srgbClr>
                  </a:outerShdw>
                </a:effectLst>
              </a:rPr>
              <a:t>TEA ACT</a:t>
            </a:r>
          </a:p>
          <a:p>
            <a:r>
              <a:rPr lang="it-IT" sz="2800" dirty="0" smtClean="0"/>
              <a:t>- </a:t>
            </a:r>
            <a:r>
              <a:rPr lang="it-IT" sz="2400" dirty="0" smtClean="0"/>
              <a:t>Monopolio del commercio del tè con le colonie alla Compagnia delle Indie</a:t>
            </a:r>
          </a:p>
        </p:txBody>
      </p:sp>
      <p:pic>
        <p:nvPicPr>
          <p:cNvPr id="36866" name="Picture 2" descr="Visualizza immagine di origine"/>
          <p:cNvPicPr>
            <a:picLocks noChangeAspect="1" noChangeArrowheads="1"/>
          </p:cNvPicPr>
          <p:nvPr/>
        </p:nvPicPr>
        <p:blipFill>
          <a:blip r:embed="rId2" cstate="print"/>
          <a:srcRect/>
          <a:stretch>
            <a:fillRect/>
          </a:stretch>
        </p:blipFill>
        <p:spPr bwMode="auto">
          <a:xfrm>
            <a:off x="428596" y="2071684"/>
            <a:ext cx="3161778" cy="3000396"/>
          </a:xfrm>
          <a:prstGeom prst="rect">
            <a:avLst/>
          </a:prstGeom>
          <a:noFill/>
        </p:spPr>
      </p:pic>
      <p:sp>
        <p:nvSpPr>
          <p:cNvPr id="4" name="CasellaDiTesto 3"/>
          <p:cNvSpPr txBox="1"/>
          <p:nvPr/>
        </p:nvSpPr>
        <p:spPr>
          <a:xfrm>
            <a:off x="3714744" y="2285998"/>
            <a:ext cx="5072098" cy="187743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200" b="1" dirty="0" smtClean="0">
                <a:effectLst>
                  <a:outerShdw blurRad="38100" dist="38100" dir="2700000" algn="tl">
                    <a:srgbClr val="000000">
                      <a:alpha val="43137"/>
                    </a:srgbClr>
                  </a:outerShdw>
                </a:effectLst>
              </a:rPr>
              <a:t>TEA PARTY</a:t>
            </a:r>
          </a:p>
          <a:p>
            <a:r>
              <a:rPr lang="it-IT" sz="2800" dirty="0" smtClean="0"/>
              <a:t>Coloni travestiti da indiani buttano a mare un intero carico di tè.</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6"/>
            <a:ext cx="8572560" cy="523220"/>
          </a:xfrm>
          <a:prstGeom prst="rect">
            <a:avLst/>
          </a:prstGeom>
          <a:noFill/>
        </p:spPr>
        <p:txBody>
          <a:bodyPr wrap="square" rtlCol="0">
            <a:spAutoFit/>
          </a:bodyPr>
          <a:lstStyle/>
          <a:p>
            <a:r>
              <a:rPr lang="it-IT" sz="2800" dirty="0" smtClean="0"/>
              <a:t>Inizia lo </a:t>
            </a:r>
            <a:r>
              <a:rPr lang="it-IT" sz="2800" dirty="0" err="1" smtClean="0"/>
              <a:t>scontro…</a:t>
            </a:r>
            <a:endParaRPr lang="it-IT" sz="2800" dirty="0" smtClean="0"/>
          </a:p>
        </p:txBody>
      </p:sp>
      <p:sp>
        <p:nvSpPr>
          <p:cNvPr id="3" name="CasellaDiTesto 2"/>
          <p:cNvSpPr txBox="1"/>
          <p:nvPr/>
        </p:nvSpPr>
        <p:spPr>
          <a:xfrm>
            <a:off x="285720" y="1000114"/>
            <a:ext cx="857256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800" b="1" dirty="0" smtClean="0"/>
              <a:t>Giorgio III</a:t>
            </a:r>
            <a:r>
              <a:rPr lang="it-IT" sz="2800" dirty="0" smtClean="0"/>
              <a:t> manda in America l’</a:t>
            </a:r>
            <a:r>
              <a:rPr lang="it-IT" sz="2800" b="1" dirty="0" smtClean="0">
                <a:effectLst>
                  <a:outerShdw blurRad="38100" dist="38100" dir="2700000" algn="tl">
                    <a:srgbClr val="000000">
                      <a:alpha val="43137"/>
                    </a:srgbClr>
                  </a:outerShdw>
                </a:effectLst>
              </a:rPr>
              <a:t>ESERCITO</a:t>
            </a:r>
          </a:p>
        </p:txBody>
      </p:sp>
      <p:sp>
        <p:nvSpPr>
          <p:cNvPr id="4" name="CasellaDiTesto 3"/>
          <p:cNvSpPr txBox="1"/>
          <p:nvPr/>
        </p:nvSpPr>
        <p:spPr>
          <a:xfrm>
            <a:off x="285720" y="1857370"/>
            <a:ext cx="8572560"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800" dirty="0" smtClean="0"/>
              <a:t>I coloni si riuniscono il </a:t>
            </a:r>
            <a:r>
              <a:rPr lang="it-IT" sz="2800" b="1" dirty="0" smtClean="0"/>
              <a:t>5 settembre 1774 </a:t>
            </a:r>
            <a:r>
              <a:rPr lang="it-IT" sz="2800" dirty="0" smtClean="0"/>
              <a:t>a </a:t>
            </a:r>
            <a:r>
              <a:rPr lang="it-IT" sz="2800" b="1" dirty="0" smtClean="0"/>
              <a:t>PHILADELPHIA</a:t>
            </a:r>
            <a:r>
              <a:rPr lang="it-IT" sz="2800" dirty="0" smtClean="0"/>
              <a:t> nel </a:t>
            </a:r>
            <a:r>
              <a:rPr lang="it-IT" sz="2800" b="1" dirty="0" smtClean="0"/>
              <a:t>PRIMO CONGRESSO </a:t>
            </a:r>
            <a:r>
              <a:rPr lang="it-IT" sz="2800" dirty="0" smtClean="0"/>
              <a:t>per coordinare la loro azione</a:t>
            </a:r>
          </a:p>
          <a:p>
            <a:pPr>
              <a:buFontTx/>
              <a:buChar char="-"/>
            </a:pPr>
            <a:r>
              <a:rPr lang="it-IT" sz="2800" dirty="0" smtClean="0"/>
              <a:t>Dopo i primi tentativi di accordo, inizia la guerra</a:t>
            </a:r>
          </a:p>
          <a:p>
            <a:pPr>
              <a:buFontTx/>
              <a:buChar char="-"/>
            </a:pPr>
            <a:r>
              <a:rPr lang="it-IT" sz="2800" dirty="0" smtClean="0"/>
              <a:t> L’esercito dei coloni è affidato </a:t>
            </a:r>
          </a:p>
          <a:p>
            <a:r>
              <a:rPr lang="it-IT" sz="2800" dirty="0" smtClean="0"/>
              <a:t>  a </a:t>
            </a:r>
            <a:r>
              <a:rPr lang="it-IT" sz="2800" b="1" dirty="0" smtClean="0">
                <a:effectLst>
                  <a:outerShdw blurRad="38100" dist="38100" dir="2700000" algn="tl">
                    <a:srgbClr val="000000">
                      <a:alpha val="43137"/>
                    </a:srgbClr>
                  </a:outerShdw>
                </a:effectLst>
              </a:rPr>
              <a:t>GEORGE WASHINGTON</a:t>
            </a:r>
          </a:p>
        </p:txBody>
      </p:sp>
      <p:pic>
        <p:nvPicPr>
          <p:cNvPr id="37890" name="Picture 2" descr="Visualizza immagine di origine"/>
          <p:cNvPicPr>
            <a:picLocks noChangeAspect="1" noChangeArrowheads="1"/>
          </p:cNvPicPr>
          <p:nvPr/>
        </p:nvPicPr>
        <p:blipFill>
          <a:blip r:embed="rId2" cstate="print"/>
          <a:srcRect/>
          <a:stretch>
            <a:fillRect/>
          </a:stretch>
        </p:blipFill>
        <p:spPr bwMode="auto">
          <a:xfrm>
            <a:off x="5214942" y="3214656"/>
            <a:ext cx="1865664" cy="1928844"/>
          </a:xfrm>
          <a:prstGeom prst="rect">
            <a:avLst/>
          </a:prstGeom>
          <a:ln>
            <a:noFill/>
          </a:ln>
          <a:effectLst>
            <a:softEdge rad="112500"/>
          </a:effectLst>
        </p:spPr>
      </p:pic>
      <p:pic>
        <p:nvPicPr>
          <p:cNvPr id="37892" name="Picture 4" descr="Visualizza immagine di origine"/>
          <p:cNvPicPr>
            <a:picLocks noChangeAspect="1" noChangeArrowheads="1"/>
          </p:cNvPicPr>
          <p:nvPr/>
        </p:nvPicPr>
        <p:blipFill>
          <a:blip r:embed="rId3" cstate="print"/>
          <a:srcRect/>
          <a:stretch>
            <a:fillRect/>
          </a:stretch>
        </p:blipFill>
        <p:spPr bwMode="auto">
          <a:xfrm>
            <a:off x="6786578" y="285734"/>
            <a:ext cx="2095515" cy="1571636"/>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a a mano libera 6"/>
          <p:cNvSpPr/>
          <p:nvPr/>
        </p:nvSpPr>
        <p:spPr>
          <a:xfrm>
            <a:off x="3107267" y="986789"/>
            <a:ext cx="3115733" cy="2880399"/>
          </a:xfrm>
          <a:custGeom>
            <a:avLst/>
            <a:gdLst>
              <a:gd name="connsiteX0" fmla="*/ 1092200 w 3115733"/>
              <a:gd name="connsiteY0" fmla="*/ 427144 h 2880399"/>
              <a:gd name="connsiteX1" fmla="*/ 1185333 w 3115733"/>
              <a:gd name="connsiteY1" fmla="*/ 393278 h 2880399"/>
              <a:gd name="connsiteX2" fmla="*/ 1219200 w 3115733"/>
              <a:gd name="connsiteY2" fmla="*/ 376344 h 2880399"/>
              <a:gd name="connsiteX3" fmla="*/ 1244600 w 3115733"/>
              <a:gd name="connsiteY3" fmla="*/ 367878 h 2880399"/>
              <a:gd name="connsiteX4" fmla="*/ 1278466 w 3115733"/>
              <a:gd name="connsiteY4" fmla="*/ 350944 h 2880399"/>
              <a:gd name="connsiteX5" fmla="*/ 1329266 w 3115733"/>
              <a:gd name="connsiteY5" fmla="*/ 334011 h 2880399"/>
              <a:gd name="connsiteX6" fmla="*/ 1363133 w 3115733"/>
              <a:gd name="connsiteY6" fmla="*/ 317078 h 2880399"/>
              <a:gd name="connsiteX7" fmla="*/ 1397000 w 3115733"/>
              <a:gd name="connsiteY7" fmla="*/ 308611 h 2880399"/>
              <a:gd name="connsiteX8" fmla="*/ 1422400 w 3115733"/>
              <a:gd name="connsiteY8" fmla="*/ 300144 h 2880399"/>
              <a:gd name="connsiteX9" fmla="*/ 1447800 w 3115733"/>
              <a:gd name="connsiteY9" fmla="*/ 274744 h 2880399"/>
              <a:gd name="connsiteX10" fmla="*/ 1481666 w 3115733"/>
              <a:gd name="connsiteY10" fmla="*/ 266278 h 2880399"/>
              <a:gd name="connsiteX11" fmla="*/ 1524000 w 3115733"/>
              <a:gd name="connsiteY11" fmla="*/ 249344 h 2880399"/>
              <a:gd name="connsiteX12" fmla="*/ 1574800 w 3115733"/>
              <a:gd name="connsiteY12" fmla="*/ 232411 h 2880399"/>
              <a:gd name="connsiteX13" fmla="*/ 1600200 w 3115733"/>
              <a:gd name="connsiteY13" fmla="*/ 223944 h 2880399"/>
              <a:gd name="connsiteX14" fmla="*/ 1625600 w 3115733"/>
              <a:gd name="connsiteY14" fmla="*/ 207011 h 2880399"/>
              <a:gd name="connsiteX15" fmla="*/ 1659466 w 3115733"/>
              <a:gd name="connsiteY15" fmla="*/ 198544 h 2880399"/>
              <a:gd name="connsiteX16" fmla="*/ 1718733 w 3115733"/>
              <a:gd name="connsiteY16" fmla="*/ 173144 h 2880399"/>
              <a:gd name="connsiteX17" fmla="*/ 1769533 w 3115733"/>
              <a:gd name="connsiteY17" fmla="*/ 156211 h 2880399"/>
              <a:gd name="connsiteX18" fmla="*/ 1803400 w 3115733"/>
              <a:gd name="connsiteY18" fmla="*/ 130811 h 2880399"/>
              <a:gd name="connsiteX19" fmla="*/ 1871133 w 3115733"/>
              <a:gd name="connsiteY19" fmla="*/ 113878 h 2880399"/>
              <a:gd name="connsiteX20" fmla="*/ 1921933 w 3115733"/>
              <a:gd name="connsiteY20" fmla="*/ 96944 h 2880399"/>
              <a:gd name="connsiteX21" fmla="*/ 1938866 w 3115733"/>
              <a:gd name="connsiteY21" fmla="*/ 71544 h 2880399"/>
              <a:gd name="connsiteX22" fmla="*/ 2040466 w 3115733"/>
              <a:gd name="connsiteY22" fmla="*/ 54611 h 2880399"/>
              <a:gd name="connsiteX23" fmla="*/ 2260600 w 3115733"/>
              <a:gd name="connsiteY23" fmla="*/ 29211 h 2880399"/>
              <a:gd name="connsiteX24" fmla="*/ 2438400 w 3115733"/>
              <a:gd name="connsiteY24" fmla="*/ 12278 h 2880399"/>
              <a:gd name="connsiteX25" fmla="*/ 2887133 w 3115733"/>
              <a:gd name="connsiteY25" fmla="*/ 29211 h 2880399"/>
              <a:gd name="connsiteX26" fmla="*/ 2912533 w 3115733"/>
              <a:gd name="connsiteY26" fmla="*/ 37678 h 2880399"/>
              <a:gd name="connsiteX27" fmla="*/ 2971800 w 3115733"/>
              <a:gd name="connsiteY27" fmla="*/ 54611 h 2880399"/>
              <a:gd name="connsiteX28" fmla="*/ 2997200 w 3115733"/>
              <a:gd name="connsiteY28" fmla="*/ 80011 h 2880399"/>
              <a:gd name="connsiteX29" fmla="*/ 3039533 w 3115733"/>
              <a:gd name="connsiteY29" fmla="*/ 113878 h 2880399"/>
              <a:gd name="connsiteX30" fmla="*/ 3073400 w 3115733"/>
              <a:gd name="connsiteY30" fmla="*/ 181611 h 2880399"/>
              <a:gd name="connsiteX31" fmla="*/ 3090333 w 3115733"/>
              <a:gd name="connsiteY31" fmla="*/ 232411 h 2880399"/>
              <a:gd name="connsiteX32" fmla="*/ 3098800 w 3115733"/>
              <a:gd name="connsiteY32" fmla="*/ 266278 h 2880399"/>
              <a:gd name="connsiteX33" fmla="*/ 3115733 w 3115733"/>
              <a:gd name="connsiteY33" fmla="*/ 317078 h 2880399"/>
              <a:gd name="connsiteX34" fmla="*/ 3107266 w 3115733"/>
              <a:gd name="connsiteY34" fmla="*/ 579544 h 2880399"/>
              <a:gd name="connsiteX35" fmla="*/ 3098800 w 3115733"/>
              <a:gd name="connsiteY35" fmla="*/ 604944 h 2880399"/>
              <a:gd name="connsiteX36" fmla="*/ 3081866 w 3115733"/>
              <a:gd name="connsiteY36" fmla="*/ 630344 h 2880399"/>
              <a:gd name="connsiteX37" fmla="*/ 3039533 w 3115733"/>
              <a:gd name="connsiteY37" fmla="*/ 672678 h 2880399"/>
              <a:gd name="connsiteX38" fmla="*/ 2988733 w 3115733"/>
              <a:gd name="connsiteY38" fmla="*/ 706544 h 2880399"/>
              <a:gd name="connsiteX39" fmla="*/ 2971800 w 3115733"/>
              <a:gd name="connsiteY39" fmla="*/ 723478 h 2880399"/>
              <a:gd name="connsiteX40" fmla="*/ 2937933 w 3115733"/>
              <a:gd name="connsiteY40" fmla="*/ 740411 h 2880399"/>
              <a:gd name="connsiteX41" fmla="*/ 2921000 w 3115733"/>
              <a:gd name="connsiteY41" fmla="*/ 765811 h 2880399"/>
              <a:gd name="connsiteX42" fmla="*/ 2887133 w 3115733"/>
              <a:gd name="connsiteY42" fmla="*/ 799678 h 2880399"/>
              <a:gd name="connsiteX43" fmla="*/ 2861733 w 3115733"/>
              <a:gd name="connsiteY43" fmla="*/ 825078 h 2880399"/>
              <a:gd name="connsiteX44" fmla="*/ 2802466 w 3115733"/>
              <a:gd name="connsiteY44" fmla="*/ 892811 h 2880399"/>
              <a:gd name="connsiteX45" fmla="*/ 2777066 w 3115733"/>
              <a:gd name="connsiteY45" fmla="*/ 918211 h 2880399"/>
              <a:gd name="connsiteX46" fmla="*/ 2751666 w 3115733"/>
              <a:gd name="connsiteY46" fmla="*/ 935144 h 2880399"/>
              <a:gd name="connsiteX47" fmla="*/ 2692400 w 3115733"/>
              <a:gd name="connsiteY47" fmla="*/ 977478 h 2880399"/>
              <a:gd name="connsiteX48" fmla="*/ 2667000 w 3115733"/>
              <a:gd name="connsiteY48" fmla="*/ 985944 h 2880399"/>
              <a:gd name="connsiteX49" fmla="*/ 2641600 w 3115733"/>
              <a:gd name="connsiteY49" fmla="*/ 1002878 h 2880399"/>
              <a:gd name="connsiteX50" fmla="*/ 2616200 w 3115733"/>
              <a:gd name="connsiteY50" fmla="*/ 1011344 h 2880399"/>
              <a:gd name="connsiteX51" fmla="*/ 2590800 w 3115733"/>
              <a:gd name="connsiteY51" fmla="*/ 1036744 h 2880399"/>
              <a:gd name="connsiteX52" fmla="*/ 2540000 w 3115733"/>
              <a:gd name="connsiteY52" fmla="*/ 1062144 h 2880399"/>
              <a:gd name="connsiteX53" fmla="*/ 2438400 w 3115733"/>
              <a:gd name="connsiteY53" fmla="*/ 1104478 h 2880399"/>
              <a:gd name="connsiteX54" fmla="*/ 2413000 w 3115733"/>
              <a:gd name="connsiteY54" fmla="*/ 1112944 h 2880399"/>
              <a:gd name="connsiteX55" fmla="*/ 2353733 w 3115733"/>
              <a:gd name="connsiteY55" fmla="*/ 1138344 h 2880399"/>
              <a:gd name="connsiteX56" fmla="*/ 2328333 w 3115733"/>
              <a:gd name="connsiteY56" fmla="*/ 1155278 h 2880399"/>
              <a:gd name="connsiteX57" fmla="*/ 2277533 w 3115733"/>
              <a:gd name="connsiteY57" fmla="*/ 1172211 h 2880399"/>
              <a:gd name="connsiteX58" fmla="*/ 2252133 w 3115733"/>
              <a:gd name="connsiteY58" fmla="*/ 1189144 h 2880399"/>
              <a:gd name="connsiteX59" fmla="*/ 2201333 w 3115733"/>
              <a:gd name="connsiteY59" fmla="*/ 1206078 h 2880399"/>
              <a:gd name="connsiteX60" fmla="*/ 2175933 w 3115733"/>
              <a:gd name="connsiteY60" fmla="*/ 1231478 h 2880399"/>
              <a:gd name="connsiteX61" fmla="*/ 2125133 w 3115733"/>
              <a:gd name="connsiteY61" fmla="*/ 1248411 h 2880399"/>
              <a:gd name="connsiteX62" fmla="*/ 2099733 w 3115733"/>
              <a:gd name="connsiteY62" fmla="*/ 1265344 h 2880399"/>
              <a:gd name="connsiteX63" fmla="*/ 2082800 w 3115733"/>
              <a:gd name="connsiteY63" fmla="*/ 1290744 h 2880399"/>
              <a:gd name="connsiteX64" fmla="*/ 2032000 w 3115733"/>
              <a:gd name="connsiteY64" fmla="*/ 1316144 h 2880399"/>
              <a:gd name="connsiteX65" fmla="*/ 1964266 w 3115733"/>
              <a:gd name="connsiteY65" fmla="*/ 1366944 h 2880399"/>
              <a:gd name="connsiteX66" fmla="*/ 1905000 w 3115733"/>
              <a:gd name="connsiteY66" fmla="*/ 1383878 h 2880399"/>
              <a:gd name="connsiteX67" fmla="*/ 1820333 w 3115733"/>
              <a:gd name="connsiteY67" fmla="*/ 1409278 h 2880399"/>
              <a:gd name="connsiteX68" fmla="*/ 1752600 w 3115733"/>
              <a:gd name="connsiteY68" fmla="*/ 1417744 h 2880399"/>
              <a:gd name="connsiteX69" fmla="*/ 1693333 w 3115733"/>
              <a:gd name="connsiteY69" fmla="*/ 1426211 h 2880399"/>
              <a:gd name="connsiteX70" fmla="*/ 982133 w 3115733"/>
              <a:gd name="connsiteY70" fmla="*/ 1434678 h 2880399"/>
              <a:gd name="connsiteX71" fmla="*/ 787400 w 3115733"/>
              <a:gd name="connsiteY71" fmla="*/ 1451611 h 2880399"/>
              <a:gd name="connsiteX72" fmla="*/ 745066 w 3115733"/>
              <a:gd name="connsiteY72" fmla="*/ 1460078 h 2880399"/>
              <a:gd name="connsiteX73" fmla="*/ 635000 w 3115733"/>
              <a:gd name="connsiteY73" fmla="*/ 1477011 h 2880399"/>
              <a:gd name="connsiteX74" fmla="*/ 499533 w 3115733"/>
              <a:gd name="connsiteY74" fmla="*/ 1493944 h 2880399"/>
              <a:gd name="connsiteX75" fmla="*/ 440266 w 3115733"/>
              <a:gd name="connsiteY75" fmla="*/ 1502411 h 2880399"/>
              <a:gd name="connsiteX76" fmla="*/ 389466 w 3115733"/>
              <a:gd name="connsiteY76" fmla="*/ 1519344 h 2880399"/>
              <a:gd name="connsiteX77" fmla="*/ 321733 w 3115733"/>
              <a:gd name="connsiteY77" fmla="*/ 1570144 h 2880399"/>
              <a:gd name="connsiteX78" fmla="*/ 296333 w 3115733"/>
              <a:gd name="connsiteY78" fmla="*/ 1578611 h 2880399"/>
              <a:gd name="connsiteX79" fmla="*/ 287866 w 3115733"/>
              <a:gd name="connsiteY79" fmla="*/ 1604011 h 2880399"/>
              <a:gd name="connsiteX80" fmla="*/ 237066 w 3115733"/>
              <a:gd name="connsiteY80" fmla="*/ 1637878 h 2880399"/>
              <a:gd name="connsiteX81" fmla="*/ 228600 w 3115733"/>
              <a:gd name="connsiteY81" fmla="*/ 1663278 h 2880399"/>
              <a:gd name="connsiteX82" fmla="*/ 177800 w 3115733"/>
              <a:gd name="connsiteY82" fmla="*/ 1697144 h 2880399"/>
              <a:gd name="connsiteX83" fmla="*/ 160866 w 3115733"/>
              <a:gd name="connsiteY83" fmla="*/ 1714078 h 2880399"/>
              <a:gd name="connsiteX84" fmla="*/ 127000 w 3115733"/>
              <a:gd name="connsiteY84" fmla="*/ 1756411 h 2880399"/>
              <a:gd name="connsiteX85" fmla="*/ 76200 w 3115733"/>
              <a:gd name="connsiteY85" fmla="*/ 1815678 h 2880399"/>
              <a:gd name="connsiteX86" fmla="*/ 42333 w 3115733"/>
              <a:gd name="connsiteY86" fmla="*/ 1858011 h 2880399"/>
              <a:gd name="connsiteX87" fmla="*/ 25400 w 3115733"/>
              <a:gd name="connsiteY87" fmla="*/ 1917278 h 2880399"/>
              <a:gd name="connsiteX88" fmla="*/ 0 w 3115733"/>
              <a:gd name="connsiteY88" fmla="*/ 1993478 h 2880399"/>
              <a:gd name="connsiteX89" fmla="*/ 8466 w 3115733"/>
              <a:gd name="connsiteY89" fmla="*/ 2391411 h 2880399"/>
              <a:gd name="connsiteX90" fmla="*/ 16933 w 3115733"/>
              <a:gd name="connsiteY90" fmla="*/ 2416811 h 2880399"/>
              <a:gd name="connsiteX91" fmla="*/ 33866 w 3115733"/>
              <a:gd name="connsiteY91" fmla="*/ 2493011 h 2880399"/>
              <a:gd name="connsiteX92" fmla="*/ 67733 w 3115733"/>
              <a:gd name="connsiteY92" fmla="*/ 2526878 h 2880399"/>
              <a:gd name="connsiteX93" fmla="*/ 118533 w 3115733"/>
              <a:gd name="connsiteY93" fmla="*/ 2569211 h 2880399"/>
              <a:gd name="connsiteX94" fmla="*/ 143933 w 3115733"/>
              <a:gd name="connsiteY94" fmla="*/ 2577678 h 2880399"/>
              <a:gd name="connsiteX95" fmla="*/ 194733 w 3115733"/>
              <a:gd name="connsiteY95" fmla="*/ 2603078 h 2880399"/>
              <a:gd name="connsiteX96" fmla="*/ 228600 w 3115733"/>
              <a:gd name="connsiteY96" fmla="*/ 2645411 h 2880399"/>
              <a:gd name="connsiteX97" fmla="*/ 254000 w 3115733"/>
              <a:gd name="connsiteY97" fmla="*/ 2653878 h 2880399"/>
              <a:gd name="connsiteX98" fmla="*/ 304800 w 3115733"/>
              <a:gd name="connsiteY98" fmla="*/ 2721611 h 2880399"/>
              <a:gd name="connsiteX99" fmla="*/ 347133 w 3115733"/>
              <a:gd name="connsiteY99" fmla="*/ 2763944 h 2880399"/>
              <a:gd name="connsiteX100" fmla="*/ 414866 w 3115733"/>
              <a:gd name="connsiteY100" fmla="*/ 2823211 h 2880399"/>
              <a:gd name="connsiteX101" fmla="*/ 431800 w 3115733"/>
              <a:gd name="connsiteY101" fmla="*/ 2840144 h 2880399"/>
              <a:gd name="connsiteX102" fmla="*/ 474133 w 3115733"/>
              <a:gd name="connsiteY102" fmla="*/ 2848611 h 2880399"/>
              <a:gd name="connsiteX103" fmla="*/ 499533 w 3115733"/>
              <a:gd name="connsiteY103" fmla="*/ 2865544 h 2880399"/>
              <a:gd name="connsiteX104" fmla="*/ 804333 w 3115733"/>
              <a:gd name="connsiteY104" fmla="*/ 2874011 h 288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15733" h="2880399">
                <a:moveTo>
                  <a:pt x="1092200" y="427144"/>
                </a:moveTo>
                <a:cubicBezTo>
                  <a:pt x="1129742" y="414630"/>
                  <a:pt x="1149992" y="408985"/>
                  <a:pt x="1185333" y="393278"/>
                </a:cubicBezTo>
                <a:cubicBezTo>
                  <a:pt x="1196867" y="388152"/>
                  <a:pt x="1207599" y="381316"/>
                  <a:pt x="1219200" y="376344"/>
                </a:cubicBezTo>
                <a:cubicBezTo>
                  <a:pt x="1227403" y="372828"/>
                  <a:pt x="1236397" y="371394"/>
                  <a:pt x="1244600" y="367878"/>
                </a:cubicBezTo>
                <a:cubicBezTo>
                  <a:pt x="1256201" y="362906"/>
                  <a:pt x="1266747" y="355631"/>
                  <a:pt x="1278466" y="350944"/>
                </a:cubicBezTo>
                <a:cubicBezTo>
                  <a:pt x="1295039" y="344315"/>
                  <a:pt x="1313301" y="341993"/>
                  <a:pt x="1329266" y="334011"/>
                </a:cubicBezTo>
                <a:cubicBezTo>
                  <a:pt x="1340555" y="328367"/>
                  <a:pt x="1351315" y="321510"/>
                  <a:pt x="1363133" y="317078"/>
                </a:cubicBezTo>
                <a:cubicBezTo>
                  <a:pt x="1374029" y="312992"/>
                  <a:pt x="1385811" y="311808"/>
                  <a:pt x="1397000" y="308611"/>
                </a:cubicBezTo>
                <a:cubicBezTo>
                  <a:pt x="1405581" y="306159"/>
                  <a:pt x="1413933" y="302966"/>
                  <a:pt x="1422400" y="300144"/>
                </a:cubicBezTo>
                <a:cubicBezTo>
                  <a:pt x="1430867" y="291677"/>
                  <a:pt x="1437404" y="280685"/>
                  <a:pt x="1447800" y="274744"/>
                </a:cubicBezTo>
                <a:cubicBezTo>
                  <a:pt x="1457903" y="268971"/>
                  <a:pt x="1470627" y="269958"/>
                  <a:pt x="1481666" y="266278"/>
                </a:cubicBezTo>
                <a:cubicBezTo>
                  <a:pt x="1496084" y="261472"/>
                  <a:pt x="1509717" y="254538"/>
                  <a:pt x="1524000" y="249344"/>
                </a:cubicBezTo>
                <a:cubicBezTo>
                  <a:pt x="1540775" y="243244"/>
                  <a:pt x="1557867" y="238055"/>
                  <a:pt x="1574800" y="232411"/>
                </a:cubicBezTo>
                <a:cubicBezTo>
                  <a:pt x="1583267" y="229589"/>
                  <a:pt x="1592774" y="228894"/>
                  <a:pt x="1600200" y="223944"/>
                </a:cubicBezTo>
                <a:cubicBezTo>
                  <a:pt x="1608667" y="218300"/>
                  <a:pt x="1616247" y="211019"/>
                  <a:pt x="1625600" y="207011"/>
                </a:cubicBezTo>
                <a:cubicBezTo>
                  <a:pt x="1636295" y="202427"/>
                  <a:pt x="1648177" y="201366"/>
                  <a:pt x="1659466" y="198544"/>
                </a:cubicBezTo>
                <a:cubicBezTo>
                  <a:pt x="1699763" y="171680"/>
                  <a:pt x="1669031" y="188055"/>
                  <a:pt x="1718733" y="173144"/>
                </a:cubicBezTo>
                <a:cubicBezTo>
                  <a:pt x="1735830" y="168015"/>
                  <a:pt x="1769533" y="156211"/>
                  <a:pt x="1769533" y="156211"/>
                </a:cubicBezTo>
                <a:cubicBezTo>
                  <a:pt x="1780822" y="147744"/>
                  <a:pt x="1791148" y="137812"/>
                  <a:pt x="1803400" y="130811"/>
                </a:cubicBezTo>
                <a:cubicBezTo>
                  <a:pt x="1819040" y="121874"/>
                  <a:pt x="1857798" y="117515"/>
                  <a:pt x="1871133" y="113878"/>
                </a:cubicBezTo>
                <a:cubicBezTo>
                  <a:pt x="1888353" y="109182"/>
                  <a:pt x="1921933" y="96944"/>
                  <a:pt x="1921933" y="96944"/>
                </a:cubicBezTo>
                <a:cubicBezTo>
                  <a:pt x="1927577" y="88477"/>
                  <a:pt x="1929283" y="74966"/>
                  <a:pt x="1938866" y="71544"/>
                </a:cubicBezTo>
                <a:cubicBezTo>
                  <a:pt x="1971200" y="59996"/>
                  <a:pt x="2007894" y="65468"/>
                  <a:pt x="2040466" y="54611"/>
                </a:cubicBezTo>
                <a:cubicBezTo>
                  <a:pt x="2150145" y="18052"/>
                  <a:pt x="2056771" y="44125"/>
                  <a:pt x="2260600" y="29211"/>
                </a:cubicBezTo>
                <a:cubicBezTo>
                  <a:pt x="2319976" y="24866"/>
                  <a:pt x="2379133" y="17922"/>
                  <a:pt x="2438400" y="12278"/>
                </a:cubicBezTo>
                <a:cubicBezTo>
                  <a:pt x="2465329" y="12851"/>
                  <a:pt x="2755689" y="0"/>
                  <a:pt x="2887133" y="29211"/>
                </a:cubicBezTo>
                <a:cubicBezTo>
                  <a:pt x="2895845" y="31147"/>
                  <a:pt x="2903952" y="35226"/>
                  <a:pt x="2912533" y="37678"/>
                </a:cubicBezTo>
                <a:cubicBezTo>
                  <a:pt x="2986952" y="58940"/>
                  <a:pt x="2910900" y="34310"/>
                  <a:pt x="2971800" y="54611"/>
                </a:cubicBezTo>
                <a:cubicBezTo>
                  <a:pt x="2980267" y="63078"/>
                  <a:pt x="2988002" y="72346"/>
                  <a:pt x="2997200" y="80011"/>
                </a:cubicBezTo>
                <a:cubicBezTo>
                  <a:pt x="3061272" y="133404"/>
                  <a:pt x="2990278" y="64620"/>
                  <a:pt x="3039533" y="113878"/>
                </a:cubicBezTo>
                <a:cubicBezTo>
                  <a:pt x="3058990" y="172251"/>
                  <a:pt x="3043844" y="152057"/>
                  <a:pt x="3073400" y="181611"/>
                </a:cubicBezTo>
                <a:cubicBezTo>
                  <a:pt x="3079044" y="198544"/>
                  <a:pt x="3086004" y="215095"/>
                  <a:pt x="3090333" y="232411"/>
                </a:cubicBezTo>
                <a:cubicBezTo>
                  <a:pt x="3093155" y="243700"/>
                  <a:pt x="3095456" y="255132"/>
                  <a:pt x="3098800" y="266278"/>
                </a:cubicBezTo>
                <a:cubicBezTo>
                  <a:pt x="3103929" y="283375"/>
                  <a:pt x="3115733" y="317078"/>
                  <a:pt x="3115733" y="317078"/>
                </a:cubicBezTo>
                <a:cubicBezTo>
                  <a:pt x="3112911" y="404567"/>
                  <a:pt x="3112406" y="492161"/>
                  <a:pt x="3107266" y="579544"/>
                </a:cubicBezTo>
                <a:cubicBezTo>
                  <a:pt x="3106742" y="588453"/>
                  <a:pt x="3102791" y="596962"/>
                  <a:pt x="3098800" y="604944"/>
                </a:cubicBezTo>
                <a:cubicBezTo>
                  <a:pt x="3094249" y="614046"/>
                  <a:pt x="3088567" y="622686"/>
                  <a:pt x="3081866" y="630344"/>
                </a:cubicBezTo>
                <a:cubicBezTo>
                  <a:pt x="3068725" y="645363"/>
                  <a:pt x="3053644" y="658567"/>
                  <a:pt x="3039533" y="672678"/>
                </a:cubicBezTo>
                <a:cubicBezTo>
                  <a:pt x="3007823" y="704388"/>
                  <a:pt x="3025492" y="694292"/>
                  <a:pt x="2988733" y="706544"/>
                </a:cubicBezTo>
                <a:cubicBezTo>
                  <a:pt x="2983089" y="712189"/>
                  <a:pt x="2978442" y="719050"/>
                  <a:pt x="2971800" y="723478"/>
                </a:cubicBezTo>
                <a:cubicBezTo>
                  <a:pt x="2961298" y="730479"/>
                  <a:pt x="2947629" y="732331"/>
                  <a:pt x="2937933" y="740411"/>
                </a:cubicBezTo>
                <a:cubicBezTo>
                  <a:pt x="2930116" y="746925"/>
                  <a:pt x="2927622" y="758085"/>
                  <a:pt x="2921000" y="765811"/>
                </a:cubicBezTo>
                <a:cubicBezTo>
                  <a:pt x="2910610" y="777933"/>
                  <a:pt x="2898422" y="788389"/>
                  <a:pt x="2887133" y="799678"/>
                </a:cubicBezTo>
                <a:cubicBezTo>
                  <a:pt x="2878666" y="808145"/>
                  <a:pt x="2868375" y="815115"/>
                  <a:pt x="2861733" y="825078"/>
                </a:cubicBezTo>
                <a:cubicBezTo>
                  <a:pt x="2833730" y="867083"/>
                  <a:pt x="2851996" y="843282"/>
                  <a:pt x="2802466" y="892811"/>
                </a:cubicBezTo>
                <a:cubicBezTo>
                  <a:pt x="2793999" y="901278"/>
                  <a:pt x="2787029" y="911569"/>
                  <a:pt x="2777066" y="918211"/>
                </a:cubicBezTo>
                <a:cubicBezTo>
                  <a:pt x="2768599" y="923855"/>
                  <a:pt x="2759946" y="929230"/>
                  <a:pt x="2751666" y="935144"/>
                </a:cubicBezTo>
                <a:cubicBezTo>
                  <a:pt x="2742720" y="941534"/>
                  <a:pt x="2705700" y="970828"/>
                  <a:pt x="2692400" y="977478"/>
                </a:cubicBezTo>
                <a:cubicBezTo>
                  <a:pt x="2684418" y="981469"/>
                  <a:pt x="2675467" y="983122"/>
                  <a:pt x="2667000" y="985944"/>
                </a:cubicBezTo>
                <a:cubicBezTo>
                  <a:pt x="2658533" y="991589"/>
                  <a:pt x="2650702" y="998327"/>
                  <a:pt x="2641600" y="1002878"/>
                </a:cubicBezTo>
                <a:cubicBezTo>
                  <a:pt x="2633618" y="1006869"/>
                  <a:pt x="2623626" y="1006394"/>
                  <a:pt x="2616200" y="1011344"/>
                </a:cubicBezTo>
                <a:cubicBezTo>
                  <a:pt x="2606237" y="1017986"/>
                  <a:pt x="2599998" y="1029079"/>
                  <a:pt x="2590800" y="1036744"/>
                </a:cubicBezTo>
                <a:cubicBezTo>
                  <a:pt x="2568915" y="1054982"/>
                  <a:pt x="2565459" y="1053658"/>
                  <a:pt x="2540000" y="1062144"/>
                </a:cubicBezTo>
                <a:cubicBezTo>
                  <a:pt x="2492324" y="1093929"/>
                  <a:pt x="2524252" y="1075861"/>
                  <a:pt x="2438400" y="1104478"/>
                </a:cubicBezTo>
                <a:lnTo>
                  <a:pt x="2413000" y="1112944"/>
                </a:lnTo>
                <a:cubicBezTo>
                  <a:pt x="2349232" y="1155458"/>
                  <a:pt x="2430276" y="1105540"/>
                  <a:pt x="2353733" y="1138344"/>
                </a:cubicBezTo>
                <a:cubicBezTo>
                  <a:pt x="2344380" y="1142352"/>
                  <a:pt x="2337632" y="1151145"/>
                  <a:pt x="2328333" y="1155278"/>
                </a:cubicBezTo>
                <a:cubicBezTo>
                  <a:pt x="2312022" y="1162527"/>
                  <a:pt x="2292385" y="1162310"/>
                  <a:pt x="2277533" y="1172211"/>
                </a:cubicBezTo>
                <a:cubicBezTo>
                  <a:pt x="2269066" y="1177855"/>
                  <a:pt x="2261432" y="1185011"/>
                  <a:pt x="2252133" y="1189144"/>
                </a:cubicBezTo>
                <a:cubicBezTo>
                  <a:pt x="2235822" y="1196393"/>
                  <a:pt x="2201333" y="1206078"/>
                  <a:pt x="2201333" y="1206078"/>
                </a:cubicBezTo>
                <a:cubicBezTo>
                  <a:pt x="2192866" y="1214545"/>
                  <a:pt x="2186400" y="1225663"/>
                  <a:pt x="2175933" y="1231478"/>
                </a:cubicBezTo>
                <a:cubicBezTo>
                  <a:pt x="2160330" y="1240146"/>
                  <a:pt x="2139985" y="1238510"/>
                  <a:pt x="2125133" y="1248411"/>
                </a:cubicBezTo>
                <a:lnTo>
                  <a:pt x="2099733" y="1265344"/>
                </a:lnTo>
                <a:cubicBezTo>
                  <a:pt x="2094089" y="1273811"/>
                  <a:pt x="2089995" y="1283549"/>
                  <a:pt x="2082800" y="1290744"/>
                </a:cubicBezTo>
                <a:cubicBezTo>
                  <a:pt x="2066386" y="1307159"/>
                  <a:pt x="2052660" y="1309258"/>
                  <a:pt x="2032000" y="1316144"/>
                </a:cubicBezTo>
                <a:cubicBezTo>
                  <a:pt x="2011941" y="1336203"/>
                  <a:pt x="1992989" y="1357369"/>
                  <a:pt x="1964266" y="1366944"/>
                </a:cubicBezTo>
                <a:cubicBezTo>
                  <a:pt x="1903385" y="1387238"/>
                  <a:pt x="1979392" y="1362623"/>
                  <a:pt x="1905000" y="1383878"/>
                </a:cubicBezTo>
                <a:cubicBezTo>
                  <a:pt x="1864655" y="1395405"/>
                  <a:pt x="1877714" y="1397802"/>
                  <a:pt x="1820333" y="1409278"/>
                </a:cubicBezTo>
                <a:cubicBezTo>
                  <a:pt x="1798022" y="1413740"/>
                  <a:pt x="1775154" y="1414737"/>
                  <a:pt x="1752600" y="1417744"/>
                </a:cubicBezTo>
                <a:cubicBezTo>
                  <a:pt x="1732819" y="1420381"/>
                  <a:pt x="1713284" y="1425772"/>
                  <a:pt x="1693333" y="1426211"/>
                </a:cubicBezTo>
                <a:cubicBezTo>
                  <a:pt x="1456307" y="1431421"/>
                  <a:pt x="1219200" y="1431856"/>
                  <a:pt x="982133" y="1434678"/>
                </a:cubicBezTo>
                <a:cubicBezTo>
                  <a:pt x="917222" y="1440322"/>
                  <a:pt x="851291" y="1438833"/>
                  <a:pt x="787400" y="1451611"/>
                </a:cubicBezTo>
                <a:cubicBezTo>
                  <a:pt x="773289" y="1454433"/>
                  <a:pt x="759261" y="1457712"/>
                  <a:pt x="745066" y="1460078"/>
                </a:cubicBezTo>
                <a:cubicBezTo>
                  <a:pt x="708451" y="1466181"/>
                  <a:pt x="671772" y="1471939"/>
                  <a:pt x="635000" y="1477011"/>
                </a:cubicBezTo>
                <a:cubicBezTo>
                  <a:pt x="589920" y="1483229"/>
                  <a:pt x="544583" y="1487508"/>
                  <a:pt x="499533" y="1493944"/>
                </a:cubicBezTo>
                <a:lnTo>
                  <a:pt x="440266" y="1502411"/>
                </a:lnTo>
                <a:cubicBezTo>
                  <a:pt x="423333" y="1508055"/>
                  <a:pt x="402087" y="1506722"/>
                  <a:pt x="389466" y="1519344"/>
                </a:cubicBezTo>
                <a:cubicBezTo>
                  <a:pt x="369407" y="1539404"/>
                  <a:pt x="350458" y="1560569"/>
                  <a:pt x="321733" y="1570144"/>
                </a:cubicBezTo>
                <a:lnTo>
                  <a:pt x="296333" y="1578611"/>
                </a:lnTo>
                <a:cubicBezTo>
                  <a:pt x="293511" y="1587078"/>
                  <a:pt x="294177" y="1597700"/>
                  <a:pt x="287866" y="1604011"/>
                </a:cubicBezTo>
                <a:cubicBezTo>
                  <a:pt x="273475" y="1618402"/>
                  <a:pt x="237066" y="1637878"/>
                  <a:pt x="237066" y="1637878"/>
                </a:cubicBezTo>
                <a:cubicBezTo>
                  <a:pt x="234244" y="1646345"/>
                  <a:pt x="234911" y="1656967"/>
                  <a:pt x="228600" y="1663278"/>
                </a:cubicBezTo>
                <a:cubicBezTo>
                  <a:pt x="214210" y="1677668"/>
                  <a:pt x="192190" y="1682754"/>
                  <a:pt x="177800" y="1697144"/>
                </a:cubicBezTo>
                <a:lnTo>
                  <a:pt x="160866" y="1714078"/>
                </a:lnTo>
                <a:cubicBezTo>
                  <a:pt x="146623" y="1756809"/>
                  <a:pt x="162743" y="1725774"/>
                  <a:pt x="127000" y="1756411"/>
                </a:cubicBezTo>
                <a:cubicBezTo>
                  <a:pt x="75116" y="1800883"/>
                  <a:pt x="108886" y="1774821"/>
                  <a:pt x="76200" y="1815678"/>
                </a:cubicBezTo>
                <a:cubicBezTo>
                  <a:pt x="55197" y="1841931"/>
                  <a:pt x="59709" y="1823260"/>
                  <a:pt x="42333" y="1858011"/>
                </a:cubicBezTo>
                <a:cubicBezTo>
                  <a:pt x="35008" y="1872660"/>
                  <a:pt x="29743" y="1903164"/>
                  <a:pt x="25400" y="1917278"/>
                </a:cubicBezTo>
                <a:cubicBezTo>
                  <a:pt x="17526" y="1942868"/>
                  <a:pt x="0" y="1993478"/>
                  <a:pt x="0" y="1993478"/>
                </a:cubicBezTo>
                <a:cubicBezTo>
                  <a:pt x="2822" y="2126122"/>
                  <a:pt x="3163" y="2258843"/>
                  <a:pt x="8466" y="2391411"/>
                </a:cubicBezTo>
                <a:cubicBezTo>
                  <a:pt x="8823" y="2400329"/>
                  <a:pt x="14997" y="2408099"/>
                  <a:pt x="16933" y="2416811"/>
                </a:cubicBezTo>
                <a:cubicBezTo>
                  <a:pt x="17877" y="2421060"/>
                  <a:pt x="24645" y="2480102"/>
                  <a:pt x="33866" y="2493011"/>
                </a:cubicBezTo>
                <a:cubicBezTo>
                  <a:pt x="43145" y="2506002"/>
                  <a:pt x="56444" y="2515589"/>
                  <a:pt x="67733" y="2526878"/>
                </a:cubicBezTo>
                <a:cubicBezTo>
                  <a:pt x="86459" y="2545604"/>
                  <a:pt x="94957" y="2557423"/>
                  <a:pt x="118533" y="2569211"/>
                </a:cubicBezTo>
                <a:cubicBezTo>
                  <a:pt x="126515" y="2573202"/>
                  <a:pt x="135951" y="2573687"/>
                  <a:pt x="143933" y="2577678"/>
                </a:cubicBezTo>
                <a:cubicBezTo>
                  <a:pt x="209585" y="2610504"/>
                  <a:pt x="130889" y="2581796"/>
                  <a:pt x="194733" y="2603078"/>
                </a:cubicBezTo>
                <a:cubicBezTo>
                  <a:pt x="202426" y="2614617"/>
                  <a:pt x="215193" y="2637367"/>
                  <a:pt x="228600" y="2645411"/>
                </a:cubicBezTo>
                <a:cubicBezTo>
                  <a:pt x="236253" y="2650003"/>
                  <a:pt x="245533" y="2651056"/>
                  <a:pt x="254000" y="2653878"/>
                </a:cubicBezTo>
                <a:cubicBezTo>
                  <a:pt x="276027" y="2719966"/>
                  <a:pt x="239941" y="2624320"/>
                  <a:pt x="304800" y="2721611"/>
                </a:cubicBezTo>
                <a:cubicBezTo>
                  <a:pt x="327377" y="2755478"/>
                  <a:pt x="313266" y="2741367"/>
                  <a:pt x="347133" y="2763944"/>
                </a:cubicBezTo>
                <a:cubicBezTo>
                  <a:pt x="395103" y="2835900"/>
                  <a:pt x="316103" y="2724454"/>
                  <a:pt x="414866" y="2823211"/>
                </a:cubicBezTo>
                <a:cubicBezTo>
                  <a:pt x="420511" y="2828855"/>
                  <a:pt x="424463" y="2837000"/>
                  <a:pt x="431800" y="2840144"/>
                </a:cubicBezTo>
                <a:cubicBezTo>
                  <a:pt x="445027" y="2845813"/>
                  <a:pt x="460022" y="2845789"/>
                  <a:pt x="474133" y="2848611"/>
                </a:cubicBezTo>
                <a:cubicBezTo>
                  <a:pt x="482600" y="2854255"/>
                  <a:pt x="489583" y="2863412"/>
                  <a:pt x="499533" y="2865544"/>
                </a:cubicBezTo>
                <a:cubicBezTo>
                  <a:pt x="568857" y="2880399"/>
                  <a:pt x="774424" y="2874011"/>
                  <a:pt x="804333" y="2874011"/>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it-IT"/>
          </a:p>
        </p:txBody>
      </p:sp>
      <p:sp>
        <p:nvSpPr>
          <p:cNvPr id="2" name="CasellaDiTesto 1"/>
          <p:cNvSpPr txBox="1"/>
          <p:nvPr/>
        </p:nvSpPr>
        <p:spPr>
          <a:xfrm>
            <a:off x="1500166" y="142858"/>
            <a:ext cx="642942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FASI DELLA </a:t>
            </a:r>
            <a:r>
              <a:rPr lang="it-IT" sz="2800" b="1" dirty="0" smtClean="0"/>
              <a:t>GUERRA</a:t>
            </a:r>
            <a:r>
              <a:rPr lang="it-IT" sz="2800" dirty="0" smtClean="0"/>
              <a:t> (1775-1783)</a:t>
            </a:r>
          </a:p>
        </p:txBody>
      </p:sp>
      <p:sp>
        <p:nvSpPr>
          <p:cNvPr id="3" name="CasellaDiTesto 2"/>
          <p:cNvSpPr txBox="1"/>
          <p:nvPr/>
        </p:nvSpPr>
        <p:spPr>
          <a:xfrm>
            <a:off x="285720" y="1214428"/>
            <a:ext cx="392909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2800" u="sng" dirty="0" smtClean="0"/>
              <a:t>I FASE</a:t>
            </a:r>
          </a:p>
          <a:p>
            <a:r>
              <a:rPr lang="it-IT" sz="2800" dirty="0" smtClean="0"/>
              <a:t>Favorevole all’Inghilterra</a:t>
            </a:r>
          </a:p>
        </p:txBody>
      </p:sp>
      <p:pic>
        <p:nvPicPr>
          <p:cNvPr id="38914" name="Picture 2" descr="Visualizza immagine di origine"/>
          <p:cNvPicPr>
            <a:picLocks noChangeAspect="1" noChangeArrowheads="1"/>
          </p:cNvPicPr>
          <p:nvPr/>
        </p:nvPicPr>
        <p:blipFill>
          <a:blip r:embed="rId2" cstate="print"/>
          <a:srcRect/>
          <a:stretch>
            <a:fillRect/>
          </a:stretch>
        </p:blipFill>
        <p:spPr bwMode="auto">
          <a:xfrm>
            <a:off x="1071538" y="2786064"/>
            <a:ext cx="2643206" cy="1944225"/>
          </a:xfrm>
          <a:prstGeom prst="rect">
            <a:avLst/>
          </a:prstGeom>
          <a:noFill/>
        </p:spPr>
      </p:pic>
      <p:sp>
        <p:nvSpPr>
          <p:cNvPr id="6" name="CasellaDiTesto 5"/>
          <p:cNvSpPr txBox="1"/>
          <p:nvPr/>
        </p:nvSpPr>
        <p:spPr>
          <a:xfrm>
            <a:off x="3929058" y="3357568"/>
            <a:ext cx="4714908"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800" dirty="0" smtClean="0"/>
              <a:t>1777: battaglia di </a:t>
            </a:r>
            <a:r>
              <a:rPr lang="it-IT" sz="2800" b="1" dirty="0" smtClean="0"/>
              <a:t>SARATOGA</a:t>
            </a:r>
            <a:r>
              <a:rPr lang="it-IT" sz="2800" dirty="0" smtClean="0"/>
              <a:t>. Inizia una </a:t>
            </a:r>
            <a:r>
              <a:rPr lang="it-IT" sz="2800" u="sng" dirty="0" smtClean="0"/>
              <a:t>II FASE</a:t>
            </a:r>
            <a:r>
              <a:rPr lang="it-IT" sz="2800" dirty="0" smtClean="0"/>
              <a:t>, favorevole ai coloni</a:t>
            </a:r>
          </a:p>
        </p:txBody>
      </p:sp>
      <p:sp>
        <p:nvSpPr>
          <p:cNvPr id="4" name="CasellaDiTesto 3"/>
          <p:cNvSpPr txBox="1"/>
          <p:nvPr/>
        </p:nvSpPr>
        <p:spPr>
          <a:xfrm>
            <a:off x="4572000" y="1500180"/>
            <a:ext cx="4071966" cy="1200329"/>
          </a:xfrm>
          <a:prstGeom prst="rect">
            <a:avLst/>
          </a:prstGeom>
          <a:ln w="9525">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t-IT" sz="2400" i="1" dirty="0" smtClean="0"/>
              <a:t>Ma le </a:t>
            </a:r>
            <a:r>
              <a:rPr lang="it-IT" sz="2400" b="1" i="1" dirty="0" smtClean="0"/>
              <a:t>SPESE</a:t>
            </a:r>
            <a:r>
              <a:rPr lang="it-IT" sz="2400" i="1" dirty="0" smtClean="0"/>
              <a:t> sono notevoli, senza contare che la </a:t>
            </a:r>
            <a:r>
              <a:rPr lang="it-IT" sz="2400" b="1" i="1" dirty="0" smtClean="0"/>
              <a:t>FRANCIA</a:t>
            </a:r>
            <a:r>
              <a:rPr lang="it-IT" sz="2400" i="1" dirty="0" smtClean="0"/>
              <a:t> comincia ad aiutare le colonie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00166" y="142858"/>
            <a:ext cx="642942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FASI DELLA </a:t>
            </a:r>
            <a:r>
              <a:rPr lang="it-IT" sz="2800" b="1" dirty="0" smtClean="0"/>
              <a:t>GUERRA</a:t>
            </a:r>
            <a:r>
              <a:rPr lang="it-IT" sz="2800" dirty="0" smtClean="0"/>
              <a:t> (1775-1783)</a:t>
            </a:r>
          </a:p>
        </p:txBody>
      </p:sp>
      <p:sp>
        <p:nvSpPr>
          <p:cNvPr id="3" name="CasellaDiTesto 2"/>
          <p:cNvSpPr txBox="1"/>
          <p:nvPr/>
        </p:nvSpPr>
        <p:spPr>
          <a:xfrm>
            <a:off x="1071538" y="1071552"/>
            <a:ext cx="6929486" cy="954107"/>
          </a:xfrm>
          <a:prstGeom prst="rect">
            <a:avLst/>
          </a:prstGeom>
          <a:noFill/>
          <a:ln>
            <a:solidFill>
              <a:schemeClr val="tx1"/>
            </a:solidFill>
            <a:prstDash val="lgDash"/>
          </a:ln>
        </p:spPr>
        <p:txBody>
          <a:bodyPr wrap="square" rtlCol="0">
            <a:spAutoFit/>
          </a:bodyPr>
          <a:lstStyle/>
          <a:p>
            <a:r>
              <a:rPr lang="it-IT" sz="2800" dirty="0" smtClean="0"/>
              <a:t>Intervengono FRANCIA, SPAGNA, OLANDA (ne approfittano per tentare di indebolire la GB)</a:t>
            </a:r>
          </a:p>
        </p:txBody>
      </p:sp>
      <p:pic>
        <p:nvPicPr>
          <p:cNvPr id="39938" name="Picture 2" descr="Visualizza immagine di origine"/>
          <p:cNvPicPr>
            <a:picLocks noChangeAspect="1" noChangeArrowheads="1"/>
          </p:cNvPicPr>
          <p:nvPr/>
        </p:nvPicPr>
        <p:blipFill>
          <a:blip r:embed="rId2" cstate="print">
            <a:lum bright="10000" contrast="10000"/>
          </a:blip>
          <a:srcRect/>
          <a:stretch>
            <a:fillRect/>
          </a:stretch>
        </p:blipFill>
        <p:spPr bwMode="auto">
          <a:xfrm>
            <a:off x="285720" y="2143122"/>
            <a:ext cx="5715000" cy="2857500"/>
          </a:xfrm>
          <a:prstGeom prst="rect">
            <a:avLst/>
          </a:prstGeom>
          <a:noFill/>
        </p:spPr>
      </p:pic>
      <p:sp>
        <p:nvSpPr>
          <p:cNvPr id="5" name="CasellaDiTesto 4"/>
          <p:cNvSpPr txBox="1"/>
          <p:nvPr/>
        </p:nvSpPr>
        <p:spPr>
          <a:xfrm>
            <a:off x="4714876" y="3286130"/>
            <a:ext cx="4143404"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1781</a:t>
            </a:r>
          </a:p>
          <a:p>
            <a:pPr algn="ctr"/>
            <a:r>
              <a:rPr lang="it-IT" sz="2800" dirty="0" smtClean="0"/>
              <a:t>BATTAGLIA DECISIVA </a:t>
            </a:r>
            <a:r>
              <a:rPr lang="it-IT" sz="2800" dirty="0" err="1" smtClean="0"/>
              <a:t>DI</a:t>
            </a:r>
            <a:r>
              <a:rPr lang="it-IT" sz="2800" dirty="0" smtClean="0"/>
              <a:t> YORKTOWN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5786" y="571486"/>
            <a:ext cx="7715304"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b="1" dirty="0" smtClean="0">
                <a:solidFill>
                  <a:srgbClr val="FF0000"/>
                </a:solidFill>
                <a:effectLst>
                  <a:outerShdw blurRad="38100" dist="38100" dir="2700000" algn="tl">
                    <a:srgbClr val="000000">
                      <a:alpha val="43137"/>
                    </a:srgbClr>
                  </a:outerShdw>
                </a:effectLst>
              </a:rPr>
              <a:t>1783: PACE (A VERSAILLES)</a:t>
            </a:r>
          </a:p>
          <a:p>
            <a:endParaRPr lang="it-IT" sz="2800" dirty="0" smtClean="0"/>
          </a:p>
          <a:p>
            <a:endParaRPr lang="it-IT" sz="2800" dirty="0" smtClean="0"/>
          </a:p>
          <a:p>
            <a:pPr>
              <a:buFontTx/>
              <a:buChar char="-"/>
            </a:pPr>
            <a:r>
              <a:rPr lang="it-IT" sz="2800" dirty="0" smtClean="0"/>
              <a:t> Alla FRANCIA le Antille e il Senegal</a:t>
            </a:r>
          </a:p>
          <a:p>
            <a:pPr>
              <a:buFontTx/>
              <a:buChar char="-"/>
            </a:pPr>
            <a:endParaRPr lang="it-IT" sz="2800" dirty="0" smtClean="0"/>
          </a:p>
          <a:p>
            <a:pPr>
              <a:buFontTx/>
              <a:buChar char="-"/>
            </a:pPr>
            <a:r>
              <a:rPr lang="it-IT" sz="2800" dirty="0" smtClean="0"/>
              <a:t> Alla Spagna Florida e Minorca</a:t>
            </a:r>
          </a:p>
          <a:p>
            <a:pPr>
              <a:buFontTx/>
              <a:buChar char="-"/>
            </a:pPr>
            <a:endParaRPr lang="it-IT" sz="2800" dirty="0" smtClean="0"/>
          </a:p>
          <a:p>
            <a:pPr>
              <a:buFontTx/>
              <a:buChar char="-"/>
            </a:pPr>
            <a:r>
              <a:rPr lang="it-IT" sz="2800" dirty="0" smtClean="0"/>
              <a:t> Le </a:t>
            </a:r>
            <a:r>
              <a:rPr lang="it-IT" sz="2800" b="1" dirty="0" smtClean="0">
                <a:solidFill>
                  <a:srgbClr val="FF0000"/>
                </a:solidFill>
              </a:rPr>
              <a:t>COLONIE OTTENGONO L’INDIPENDENZA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4348" y="428610"/>
            <a:ext cx="778674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4 LUGLIO 1776: DICHIARAZIONE </a:t>
            </a:r>
            <a:r>
              <a:rPr lang="it-IT" sz="2800" dirty="0" err="1" smtClean="0"/>
              <a:t>DI</a:t>
            </a:r>
            <a:r>
              <a:rPr lang="it-IT" sz="2800" dirty="0" smtClean="0"/>
              <a:t> INDIPENDENZA</a:t>
            </a:r>
          </a:p>
        </p:txBody>
      </p:sp>
      <p:pic>
        <p:nvPicPr>
          <p:cNvPr id="1026" name="Picture 2" descr="Visualizza immagine di origine"/>
          <p:cNvPicPr>
            <a:picLocks noChangeAspect="1" noChangeArrowheads="1"/>
          </p:cNvPicPr>
          <p:nvPr/>
        </p:nvPicPr>
        <p:blipFill>
          <a:blip r:embed="rId2" cstate="print"/>
          <a:srcRect/>
          <a:stretch>
            <a:fillRect/>
          </a:stretch>
        </p:blipFill>
        <p:spPr bwMode="auto">
          <a:xfrm>
            <a:off x="3071802" y="1142990"/>
            <a:ext cx="4158208" cy="2571768"/>
          </a:xfrm>
          <a:prstGeom prst="rect">
            <a:avLst/>
          </a:prstGeom>
          <a:noFill/>
          <a:effectLst>
            <a:innerShdw blurRad="63500" dist="50800" dir="13500000">
              <a:prstClr val="black">
                <a:alpha val="50000"/>
              </a:prstClr>
            </a:innerShdw>
          </a:effectLst>
        </p:spPr>
      </p:pic>
      <p:pic>
        <p:nvPicPr>
          <p:cNvPr id="1028" name="Picture 4" descr="Visualizza immagine di origine"/>
          <p:cNvPicPr>
            <a:picLocks noChangeAspect="1" noChangeArrowheads="1"/>
          </p:cNvPicPr>
          <p:nvPr/>
        </p:nvPicPr>
        <p:blipFill>
          <a:blip r:embed="rId3" cstate="print"/>
          <a:srcRect/>
          <a:stretch>
            <a:fillRect/>
          </a:stretch>
        </p:blipFill>
        <p:spPr bwMode="auto">
          <a:xfrm>
            <a:off x="1857356" y="1285866"/>
            <a:ext cx="2568107" cy="3486118"/>
          </a:xfrm>
          <a:prstGeom prst="rect">
            <a:avLst/>
          </a:prstGeom>
          <a:ln>
            <a:noFill/>
          </a:ln>
          <a:effectLst>
            <a:outerShdw blurRad="292100" dist="139700" dir="2700000" algn="tl" rotWithShape="0">
              <a:srgbClr val="333333">
                <a:alpha val="65000"/>
              </a:srgbClr>
            </a:outerShdw>
          </a:effectLst>
        </p:spPr>
      </p:pic>
      <p:sp>
        <p:nvSpPr>
          <p:cNvPr id="5" name="CasellaDiTesto 4"/>
          <p:cNvSpPr txBox="1"/>
          <p:nvPr/>
        </p:nvSpPr>
        <p:spPr>
          <a:xfrm>
            <a:off x="4500562" y="3929072"/>
            <a:ext cx="4429156" cy="523220"/>
          </a:xfrm>
          <a:prstGeom prst="rect">
            <a:avLst/>
          </a:prstGeom>
          <a:noFill/>
        </p:spPr>
        <p:txBody>
          <a:bodyPr wrap="square" rtlCol="0">
            <a:spAutoFit/>
          </a:bodyPr>
          <a:lstStyle/>
          <a:p>
            <a:pPr algn="ctr"/>
            <a:r>
              <a:rPr lang="it-IT" sz="2800" i="1" dirty="0" smtClean="0"/>
              <a:t>Qui, T. Jefferson e B. Franklin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srcRect b="10792"/>
          <a:stretch>
            <a:fillRect/>
          </a:stretch>
        </p:blipFill>
        <p:spPr bwMode="auto">
          <a:xfrm>
            <a:off x="357158" y="214296"/>
            <a:ext cx="6762750" cy="3857652"/>
          </a:xfrm>
          <a:prstGeom prst="rect">
            <a:avLst/>
          </a:prstGeom>
          <a:noFill/>
        </p:spPr>
      </p:pic>
      <p:pic>
        <p:nvPicPr>
          <p:cNvPr id="1028" name="Picture 4" descr="Visualizza immagine di origine"/>
          <p:cNvPicPr>
            <a:picLocks noChangeAspect="1" noChangeArrowheads="1"/>
          </p:cNvPicPr>
          <p:nvPr/>
        </p:nvPicPr>
        <p:blipFill>
          <a:blip r:embed="rId3" cstate="print"/>
          <a:srcRect/>
          <a:stretch>
            <a:fillRect/>
          </a:stretch>
        </p:blipFill>
        <p:spPr bwMode="auto">
          <a:xfrm>
            <a:off x="5429256" y="2796367"/>
            <a:ext cx="3590915" cy="2180442"/>
          </a:xfrm>
          <a:prstGeom prst="rect">
            <a:avLst/>
          </a:prstGeom>
          <a:noFill/>
        </p:spPr>
      </p:pic>
      <p:sp>
        <p:nvSpPr>
          <p:cNvPr id="4" name="CasellaDiTesto 3"/>
          <p:cNvSpPr txBox="1"/>
          <p:nvPr/>
        </p:nvSpPr>
        <p:spPr>
          <a:xfrm>
            <a:off x="6215074" y="142858"/>
            <a:ext cx="271464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dirty="0" smtClean="0"/>
              <a:t>IMPERO INGLESE, 1763</a:t>
            </a:r>
          </a:p>
          <a:p>
            <a:pPr algn="ctr"/>
            <a:r>
              <a:rPr lang="it-IT" sz="2000" dirty="0" smtClean="0"/>
              <a:t>(dopo la pace di Parigi)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34" y="2071684"/>
            <a:ext cx="8001056" cy="224676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2800" b="1" u="sng" dirty="0" smtClean="0"/>
              <a:t>Dichiarazione dei diritti inalienabili</a:t>
            </a:r>
          </a:p>
          <a:p>
            <a:pPr algn="ctr"/>
            <a:r>
              <a:rPr lang="it-IT" sz="2800" dirty="0" smtClean="0"/>
              <a:t>VITA</a:t>
            </a:r>
          </a:p>
          <a:p>
            <a:pPr algn="ctr"/>
            <a:r>
              <a:rPr lang="it-IT" sz="2800" dirty="0" smtClean="0"/>
              <a:t>LIBERTA’</a:t>
            </a:r>
          </a:p>
          <a:p>
            <a:pPr algn="ctr"/>
            <a:r>
              <a:rPr lang="it-IT" sz="2800" dirty="0" smtClean="0"/>
              <a:t>DIRITTO ALLA FELICITA’ </a:t>
            </a:r>
          </a:p>
          <a:p>
            <a:pPr algn="ctr"/>
            <a:r>
              <a:rPr lang="it-IT" sz="2800" dirty="0" smtClean="0"/>
              <a:t>+ EGUAGLIANZA</a:t>
            </a:r>
          </a:p>
        </p:txBody>
      </p:sp>
      <p:sp>
        <p:nvSpPr>
          <p:cNvPr id="4" name="CasellaDiTesto 3"/>
          <p:cNvSpPr txBox="1"/>
          <p:nvPr/>
        </p:nvSpPr>
        <p:spPr>
          <a:xfrm>
            <a:off x="357158" y="571486"/>
            <a:ext cx="8358246" cy="1077218"/>
          </a:xfrm>
          <a:prstGeom prst="rect">
            <a:avLst/>
          </a:prstGeom>
          <a:noFill/>
          <a:ln>
            <a:solidFill>
              <a:schemeClr val="tx1"/>
            </a:solidFill>
            <a:prstDash val="lgDash"/>
          </a:ln>
        </p:spPr>
        <p:txBody>
          <a:bodyPr wrap="square" rtlCol="0">
            <a:spAutoFit/>
          </a:bodyPr>
          <a:lstStyle/>
          <a:p>
            <a:pPr>
              <a:buFont typeface="Arial" pitchFamily="34" charset="0"/>
              <a:buChar char="•"/>
            </a:pPr>
            <a:r>
              <a:rPr lang="it-IT" sz="3200" dirty="0" smtClean="0"/>
              <a:t> Influenze del giusnaturalismo e dell’Illuminismo</a:t>
            </a:r>
          </a:p>
          <a:p>
            <a:pPr>
              <a:buFont typeface="Arial" pitchFamily="34" charset="0"/>
              <a:buChar char="•"/>
            </a:pPr>
            <a:r>
              <a:rPr lang="it-IT" sz="3200" dirty="0" smtClean="0"/>
              <a:t> È un modello per i rivoluzionari francesi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0100" y="642924"/>
            <a:ext cx="7000924" cy="341632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lvl="0" algn="just" fontAlgn="base">
              <a:spcBef>
                <a:spcPct val="0"/>
              </a:spcBef>
              <a:spcAft>
                <a:spcPct val="0"/>
              </a:spcAft>
            </a:pPr>
            <a:r>
              <a:rPr lang="it-IT" sz="2400" dirty="0" smtClean="0">
                <a:latin typeface="Arial" pitchFamily="34" charset="0"/>
                <a:ea typeface="Calibri" pitchFamily="34" charset="0"/>
                <a:cs typeface="Times New Roman" pitchFamily="18" charset="0"/>
              </a:rPr>
              <a:t>Quando, nel corso degli eventi umani, diviene necessario per un popolo </a:t>
            </a:r>
            <a:r>
              <a:rPr lang="it-IT" sz="2400" b="1" dirty="0" smtClean="0">
                <a:latin typeface="Arial" pitchFamily="34" charset="0"/>
                <a:ea typeface="Calibri" pitchFamily="34" charset="0"/>
                <a:cs typeface="Times New Roman" pitchFamily="18" charset="0"/>
              </a:rPr>
              <a:t>rescindere i legami politici</a:t>
            </a:r>
            <a:r>
              <a:rPr lang="it-IT" sz="2400" dirty="0" smtClean="0">
                <a:latin typeface="Arial" pitchFamily="34" charset="0"/>
                <a:ea typeface="Calibri" pitchFamily="34" charset="0"/>
                <a:cs typeface="Times New Roman" pitchFamily="18" charset="0"/>
              </a:rPr>
              <a:t> che lo legavano ad un altro, ed assumere tra le Potenze della Terra la posizione separata ed eguale alla quale le Leggi della Natura e del Dio della Natura gli danno titolo, un giusto rispetto delle opinioni dell’Umanità richiede che essi manifestino le </a:t>
            </a:r>
            <a:r>
              <a:rPr lang="it-IT" sz="2400" b="1" dirty="0" smtClean="0">
                <a:latin typeface="Arial" pitchFamily="34" charset="0"/>
                <a:ea typeface="Calibri" pitchFamily="34" charset="0"/>
                <a:cs typeface="Times New Roman" pitchFamily="18" charset="0"/>
              </a:rPr>
              <a:t>cause</a:t>
            </a:r>
            <a:r>
              <a:rPr lang="it-IT" sz="2400" dirty="0" smtClean="0">
                <a:latin typeface="Arial" pitchFamily="34" charset="0"/>
                <a:ea typeface="Calibri" pitchFamily="34" charset="0"/>
                <a:cs typeface="Times New Roman" pitchFamily="18" charset="0"/>
              </a:rPr>
              <a:t> che li costringono alla </a:t>
            </a:r>
            <a:r>
              <a:rPr lang="it-IT" sz="2400" b="1" dirty="0" smtClean="0">
                <a:latin typeface="Arial" pitchFamily="34" charset="0"/>
                <a:ea typeface="Calibri" pitchFamily="34" charset="0"/>
                <a:cs typeface="Times New Roman" pitchFamily="18" charset="0"/>
              </a:rPr>
              <a:t>separazione</a:t>
            </a:r>
            <a:r>
              <a:rPr lang="it-IT" sz="2400" dirty="0" smtClean="0">
                <a:latin typeface="Arial" pitchFamily="34" charset="0"/>
                <a:ea typeface="Calibri" pitchFamily="34" charset="0"/>
                <a:cs typeface="Times New Roman" pitchFamily="18" charset="0"/>
              </a:rPr>
              <a:t>.</a:t>
            </a:r>
            <a:endParaRPr lang="it-IT" sz="2400" dirty="0" smtClean="0">
              <a:latin typeface="Arial" pitchFamily="34" charset="0"/>
              <a:cs typeface="Arial" pitchFamily="34" charset="0"/>
            </a:endParaRPr>
          </a:p>
        </p:txBody>
      </p:sp>
      <p:sp>
        <p:nvSpPr>
          <p:cNvPr id="3" name="CasellaDiTesto 2"/>
          <p:cNvSpPr txBox="1"/>
          <p:nvPr/>
        </p:nvSpPr>
        <p:spPr>
          <a:xfrm>
            <a:off x="3786182" y="4143386"/>
            <a:ext cx="5143536" cy="707886"/>
          </a:xfrm>
          <a:prstGeom prst="rect">
            <a:avLst/>
          </a:prstGeom>
          <a:noFill/>
        </p:spPr>
        <p:txBody>
          <a:bodyPr wrap="square" rtlCol="0">
            <a:spAutoFit/>
          </a:bodyPr>
          <a:lstStyle/>
          <a:p>
            <a:pPr algn="r"/>
            <a:r>
              <a:rPr lang="it-IT" sz="2000" i="1" dirty="0" smtClean="0"/>
              <a:t>Si indicano le CAUSE che hanno portato alla decisione di separarsi dalla Gran Bretagna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57290" y="1071552"/>
            <a:ext cx="6715172" cy="31085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it-IT" sz="2800" dirty="0" smtClean="0">
                <a:latin typeface="Arial" pitchFamily="34" charset="0"/>
                <a:ea typeface="Calibri" pitchFamily="34" charset="0"/>
                <a:cs typeface="Times New Roman" pitchFamily="18" charset="0"/>
              </a:rPr>
              <a:t>Noi teniamo per certo che queste </a:t>
            </a:r>
            <a:r>
              <a:rPr lang="it-IT" sz="2800" b="1" dirty="0" smtClean="0">
                <a:latin typeface="Arial" pitchFamily="34" charset="0"/>
                <a:ea typeface="Calibri" pitchFamily="34" charset="0"/>
                <a:cs typeface="Times New Roman" pitchFamily="18" charset="0"/>
              </a:rPr>
              <a:t>verità</a:t>
            </a:r>
            <a:r>
              <a:rPr lang="it-IT" sz="2800" dirty="0" smtClean="0">
                <a:latin typeface="Arial" pitchFamily="34" charset="0"/>
                <a:ea typeface="Calibri" pitchFamily="34" charset="0"/>
                <a:cs typeface="Times New Roman" pitchFamily="18" charset="0"/>
              </a:rPr>
              <a:t> siano di per se stesse </a:t>
            </a:r>
            <a:r>
              <a:rPr lang="it-IT" sz="2800" b="1" dirty="0" smtClean="0">
                <a:latin typeface="Arial" pitchFamily="34" charset="0"/>
                <a:ea typeface="Calibri" pitchFamily="34" charset="0"/>
                <a:cs typeface="Times New Roman" pitchFamily="18" charset="0"/>
              </a:rPr>
              <a:t>evidenti</a:t>
            </a:r>
            <a:r>
              <a:rPr lang="it-IT" sz="2800" dirty="0" smtClean="0">
                <a:latin typeface="Arial" pitchFamily="34" charset="0"/>
                <a:ea typeface="Calibri" pitchFamily="34" charset="0"/>
                <a:cs typeface="Times New Roman" pitchFamily="18" charset="0"/>
              </a:rPr>
              <a:t>: che tutti gli uomini sono creati </a:t>
            </a:r>
            <a:r>
              <a:rPr lang="it-IT" sz="2800" b="1" dirty="0" smtClean="0">
                <a:latin typeface="Arial" pitchFamily="34" charset="0"/>
                <a:ea typeface="Calibri" pitchFamily="34" charset="0"/>
                <a:cs typeface="Times New Roman" pitchFamily="18" charset="0"/>
              </a:rPr>
              <a:t>EGUALI</a:t>
            </a:r>
            <a:r>
              <a:rPr lang="it-IT" sz="2800" dirty="0" smtClean="0">
                <a:latin typeface="Arial" pitchFamily="34" charset="0"/>
                <a:ea typeface="Calibri" pitchFamily="34" charset="0"/>
                <a:cs typeface="Times New Roman" pitchFamily="18" charset="0"/>
              </a:rPr>
              <a:t>, che essi sono dotati dal loro Creatore di certi </a:t>
            </a:r>
            <a:r>
              <a:rPr lang="it-IT" sz="2800" b="1" u="sng" dirty="0" smtClean="0">
                <a:latin typeface="Arial" pitchFamily="34" charset="0"/>
                <a:ea typeface="Calibri" pitchFamily="34" charset="0"/>
                <a:cs typeface="Times New Roman" pitchFamily="18" charset="0"/>
              </a:rPr>
              <a:t>DIRITTI INALIENABILI</a:t>
            </a:r>
            <a:r>
              <a:rPr lang="it-IT" sz="2800" dirty="0" smtClean="0">
                <a:latin typeface="Arial" pitchFamily="34" charset="0"/>
                <a:ea typeface="Calibri" pitchFamily="34" charset="0"/>
                <a:cs typeface="Times New Roman" pitchFamily="18" charset="0"/>
              </a:rPr>
              <a:t>, che tra questi vi siano la </a:t>
            </a:r>
            <a:r>
              <a:rPr lang="it-IT" sz="2800" b="1" dirty="0" smtClean="0">
                <a:latin typeface="Arial" pitchFamily="34" charset="0"/>
                <a:ea typeface="Calibri" pitchFamily="34" charset="0"/>
                <a:cs typeface="Times New Roman" pitchFamily="18" charset="0"/>
              </a:rPr>
              <a:t>VITA</a:t>
            </a:r>
            <a:r>
              <a:rPr lang="it-IT" sz="2800" dirty="0" smtClean="0">
                <a:latin typeface="Arial" pitchFamily="34" charset="0"/>
                <a:ea typeface="Calibri" pitchFamily="34" charset="0"/>
                <a:cs typeface="Times New Roman" pitchFamily="18" charset="0"/>
              </a:rPr>
              <a:t>, la </a:t>
            </a:r>
            <a:r>
              <a:rPr lang="it-IT" sz="2800" b="1" dirty="0" smtClean="0">
                <a:latin typeface="Arial" pitchFamily="34" charset="0"/>
                <a:ea typeface="Calibri" pitchFamily="34" charset="0"/>
                <a:cs typeface="Times New Roman" pitchFamily="18" charset="0"/>
              </a:rPr>
              <a:t>LIBERTÀ</a:t>
            </a:r>
            <a:r>
              <a:rPr lang="it-IT" sz="2800" dirty="0" smtClean="0">
                <a:latin typeface="Arial" pitchFamily="34" charset="0"/>
                <a:ea typeface="Calibri" pitchFamily="34" charset="0"/>
                <a:cs typeface="Times New Roman" pitchFamily="18" charset="0"/>
              </a:rPr>
              <a:t> ed il </a:t>
            </a:r>
            <a:r>
              <a:rPr lang="it-IT" sz="2800" b="1" dirty="0" smtClean="0">
                <a:latin typeface="Arial" pitchFamily="34" charset="0"/>
                <a:ea typeface="Calibri" pitchFamily="34" charset="0"/>
                <a:cs typeface="Times New Roman" pitchFamily="18" charset="0"/>
              </a:rPr>
              <a:t>PERSEGUIMENTO DELLA FELICITÀ</a:t>
            </a:r>
            <a:r>
              <a:rPr lang="it-IT" sz="2800" dirty="0" smtClean="0">
                <a:latin typeface="Arial" pitchFamily="34" charset="0"/>
                <a:ea typeface="Calibri" pitchFamily="34" charset="0"/>
                <a:cs typeface="Times New Roman" pitchFamily="18" charset="0"/>
              </a:rPr>
              <a:t>. </a:t>
            </a:r>
            <a:endParaRPr lang="it-IT" sz="2800" dirty="0"/>
          </a:p>
        </p:txBody>
      </p:sp>
      <p:sp>
        <p:nvSpPr>
          <p:cNvPr id="3" name="CasellaDiTesto 2"/>
          <p:cNvSpPr txBox="1"/>
          <p:nvPr/>
        </p:nvSpPr>
        <p:spPr>
          <a:xfrm>
            <a:off x="5572132" y="357172"/>
            <a:ext cx="2786082" cy="523220"/>
          </a:xfrm>
          <a:prstGeom prst="rect">
            <a:avLst/>
          </a:prstGeom>
          <a:noFill/>
        </p:spPr>
        <p:txBody>
          <a:bodyPr wrap="square" rtlCol="0">
            <a:spAutoFit/>
          </a:bodyPr>
          <a:lstStyle/>
          <a:p>
            <a:pPr algn="r"/>
            <a:r>
              <a:rPr lang="it-IT" sz="2800" dirty="0" smtClean="0"/>
              <a:t>I DIRITTI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10" y="928676"/>
            <a:ext cx="7929618" cy="34163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it-IT" sz="2400" dirty="0" smtClean="0">
                <a:latin typeface="Arial" pitchFamily="34" charset="0"/>
                <a:ea typeface="Calibri" pitchFamily="34" charset="0"/>
                <a:cs typeface="Times New Roman" pitchFamily="18" charset="0"/>
              </a:rPr>
              <a:t>Che per assicurare questi diritti sono istituiti tra gli Uomini i </a:t>
            </a:r>
            <a:r>
              <a:rPr lang="it-IT" sz="2400" b="1" dirty="0" smtClean="0">
                <a:latin typeface="Arial" pitchFamily="34" charset="0"/>
                <a:ea typeface="Calibri" pitchFamily="34" charset="0"/>
                <a:cs typeface="Times New Roman" pitchFamily="18" charset="0"/>
              </a:rPr>
              <a:t>Governi</a:t>
            </a:r>
            <a:r>
              <a:rPr lang="it-IT" sz="2400" dirty="0" smtClean="0">
                <a:latin typeface="Arial" pitchFamily="34" charset="0"/>
                <a:ea typeface="Calibri" pitchFamily="34" charset="0"/>
                <a:cs typeface="Times New Roman" pitchFamily="18" charset="0"/>
              </a:rPr>
              <a:t>, i quali derivano i </a:t>
            </a:r>
            <a:r>
              <a:rPr lang="it-IT" sz="2400" b="1" dirty="0" smtClean="0">
                <a:latin typeface="Arial" pitchFamily="34" charset="0"/>
                <a:ea typeface="Calibri" pitchFamily="34" charset="0"/>
                <a:cs typeface="Times New Roman" pitchFamily="18" charset="0"/>
              </a:rPr>
              <a:t>loro giusti poteri dal CONSENSO dei governati</a:t>
            </a:r>
            <a:r>
              <a:rPr lang="it-IT" sz="2400" dirty="0" smtClean="0">
                <a:latin typeface="Arial" pitchFamily="34" charset="0"/>
                <a:ea typeface="Calibri" pitchFamily="34" charset="0"/>
                <a:cs typeface="Times New Roman" pitchFamily="18" charset="0"/>
              </a:rPr>
              <a:t>. Che quando un qualsiasi Sistema di Governo diventa </a:t>
            </a:r>
            <a:r>
              <a:rPr lang="it-IT" sz="2400" b="1" dirty="0" smtClean="0">
                <a:latin typeface="Arial" pitchFamily="34" charset="0"/>
                <a:ea typeface="Calibri" pitchFamily="34" charset="0"/>
                <a:cs typeface="Times New Roman" pitchFamily="18" charset="0"/>
              </a:rPr>
              <a:t>distruttivo di questi fini, è Diritto del Popolo di alterarlo o di abolirlo </a:t>
            </a:r>
            <a:r>
              <a:rPr lang="it-IT" sz="2400" dirty="0" smtClean="0">
                <a:latin typeface="Arial" pitchFamily="34" charset="0"/>
                <a:ea typeface="Calibri" pitchFamily="34" charset="0"/>
                <a:cs typeface="Times New Roman" pitchFamily="18" charset="0"/>
              </a:rPr>
              <a:t>e di istituire un nuovo Governo, ponendone il fondamento su questi </a:t>
            </a:r>
            <a:r>
              <a:rPr lang="it-IT" sz="2400" dirty="0" err="1" smtClean="0">
                <a:latin typeface="Arial" pitchFamily="34" charset="0"/>
                <a:ea typeface="Calibri" pitchFamily="34" charset="0"/>
                <a:cs typeface="Times New Roman" pitchFamily="18" charset="0"/>
              </a:rPr>
              <a:t>princìpi</a:t>
            </a:r>
            <a:r>
              <a:rPr lang="it-IT" sz="2400" dirty="0" smtClean="0">
                <a:latin typeface="Arial" pitchFamily="34" charset="0"/>
                <a:ea typeface="Calibri" pitchFamily="34" charset="0"/>
                <a:cs typeface="Times New Roman" pitchFamily="18" charset="0"/>
              </a:rPr>
              <a:t> ed organizzandone i poteri in una forma tale che gli sembri la più adeguata per garantire la propria </a:t>
            </a:r>
            <a:r>
              <a:rPr lang="it-IT" sz="2400" b="1" dirty="0" smtClean="0">
                <a:latin typeface="Arial" pitchFamily="34" charset="0"/>
                <a:ea typeface="Calibri" pitchFamily="34" charset="0"/>
                <a:cs typeface="Times New Roman" pitchFamily="18" charset="0"/>
              </a:rPr>
              <a:t>sicurezza</a:t>
            </a:r>
            <a:r>
              <a:rPr lang="it-IT" sz="2400" dirty="0" smtClean="0">
                <a:latin typeface="Arial" pitchFamily="34" charset="0"/>
                <a:ea typeface="Calibri" pitchFamily="34" charset="0"/>
                <a:cs typeface="Times New Roman" pitchFamily="18" charset="0"/>
              </a:rPr>
              <a:t> e la propria </a:t>
            </a:r>
            <a:r>
              <a:rPr lang="it-IT" sz="2400" b="1" dirty="0" smtClean="0">
                <a:latin typeface="Arial" pitchFamily="34" charset="0"/>
                <a:ea typeface="Calibri" pitchFamily="34" charset="0"/>
                <a:cs typeface="Times New Roman" pitchFamily="18" charset="0"/>
              </a:rPr>
              <a:t>felicità</a:t>
            </a:r>
            <a:r>
              <a:rPr lang="it-IT" sz="2400" dirty="0" smtClean="0">
                <a:latin typeface="Arial" pitchFamily="34" charset="0"/>
                <a:ea typeface="Calibri" pitchFamily="34" charset="0"/>
                <a:cs typeface="Times New Roman" pitchFamily="18" charset="0"/>
              </a:rPr>
              <a:t>. </a:t>
            </a:r>
            <a:endParaRPr lang="it-IT" sz="2400" dirty="0"/>
          </a:p>
        </p:txBody>
      </p:sp>
      <p:sp>
        <p:nvSpPr>
          <p:cNvPr id="3" name="CasellaDiTesto 2"/>
          <p:cNvSpPr txBox="1"/>
          <p:nvPr/>
        </p:nvSpPr>
        <p:spPr>
          <a:xfrm>
            <a:off x="2571736" y="214296"/>
            <a:ext cx="6286544" cy="461665"/>
          </a:xfrm>
          <a:prstGeom prst="rect">
            <a:avLst/>
          </a:prstGeom>
          <a:noFill/>
        </p:spPr>
        <p:txBody>
          <a:bodyPr wrap="square" rtlCol="0">
            <a:spAutoFit/>
          </a:bodyPr>
          <a:lstStyle/>
          <a:p>
            <a:pPr algn="r"/>
            <a:r>
              <a:rPr lang="it-IT" sz="2400" i="1" dirty="0" smtClean="0"/>
              <a:t>Da cosa deriva il potere di un Governo?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472" y="357172"/>
            <a:ext cx="8143932" cy="452431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eaLnBrk="0" fontAlgn="base" hangingPunct="0">
              <a:spcBef>
                <a:spcPct val="0"/>
              </a:spcBef>
              <a:spcAft>
                <a:spcPct val="0"/>
              </a:spcAft>
            </a:pPr>
            <a:r>
              <a:rPr lang="it-IT" sz="2400" dirty="0" smtClean="0">
                <a:latin typeface="Arial" pitchFamily="34" charset="0"/>
                <a:ea typeface="Calibri" pitchFamily="34" charset="0"/>
                <a:cs typeface="Times New Roman" pitchFamily="18" charset="0"/>
              </a:rPr>
              <a:t>La </a:t>
            </a:r>
            <a:r>
              <a:rPr lang="it-IT" sz="2400" b="1" dirty="0" smtClean="0">
                <a:latin typeface="Arial" pitchFamily="34" charset="0"/>
                <a:ea typeface="Calibri" pitchFamily="34" charset="0"/>
                <a:cs typeface="Times New Roman" pitchFamily="18" charset="0"/>
              </a:rPr>
              <a:t>prudenza</a:t>
            </a:r>
            <a:r>
              <a:rPr lang="it-IT" sz="2400" dirty="0" smtClean="0">
                <a:latin typeface="Arial" pitchFamily="34" charset="0"/>
                <a:ea typeface="Calibri" pitchFamily="34" charset="0"/>
                <a:cs typeface="Times New Roman" pitchFamily="18" charset="0"/>
              </a:rPr>
              <a:t>, tuttavia, richiederebbe che i Governi da lungo tempo stabiliti non siano cambiati </a:t>
            </a:r>
            <a:r>
              <a:rPr lang="it-IT" sz="2400" b="1" dirty="0" smtClean="0">
                <a:latin typeface="Arial" pitchFamily="34" charset="0"/>
                <a:ea typeface="Calibri" pitchFamily="34" charset="0"/>
                <a:cs typeface="Times New Roman" pitchFamily="18" charset="0"/>
              </a:rPr>
              <a:t>per cause lievi e transitorie</a:t>
            </a:r>
            <a:r>
              <a:rPr lang="it-IT" sz="2400" dirty="0" smtClean="0">
                <a:latin typeface="Arial" pitchFamily="34" charset="0"/>
                <a:ea typeface="Calibri" pitchFamily="34" charset="0"/>
                <a:cs typeface="Times New Roman" pitchFamily="18" charset="0"/>
              </a:rPr>
              <a:t>; e coerentemente ogni esperienza ha mostrato che l’umanità </a:t>
            </a:r>
            <a:r>
              <a:rPr lang="it-IT" sz="2400" b="1" dirty="0" smtClean="0">
                <a:latin typeface="Arial" pitchFamily="34" charset="0"/>
                <a:ea typeface="Calibri" pitchFamily="34" charset="0"/>
                <a:cs typeface="Times New Roman" pitchFamily="18" charset="0"/>
              </a:rPr>
              <a:t>è più disposta a sopportare, quando i suoi mali sono sopportabili</a:t>
            </a:r>
            <a:r>
              <a:rPr lang="it-IT" sz="2400" dirty="0" smtClean="0">
                <a:latin typeface="Arial" pitchFamily="34" charset="0"/>
                <a:ea typeface="Calibri" pitchFamily="34" charset="0"/>
                <a:cs typeface="Times New Roman" pitchFamily="18" charset="0"/>
              </a:rPr>
              <a:t>, che non a difendersi abolendo le forme alle quali sono </a:t>
            </a:r>
            <a:r>
              <a:rPr lang="it-IT" sz="2400" b="1" dirty="0" smtClean="0">
                <a:latin typeface="Arial" pitchFamily="34" charset="0"/>
                <a:ea typeface="Calibri" pitchFamily="34" charset="0"/>
                <a:cs typeface="Times New Roman" pitchFamily="18" charset="0"/>
              </a:rPr>
              <a:t>abituati</a:t>
            </a:r>
            <a:r>
              <a:rPr lang="it-IT" sz="2400" dirty="0" smtClean="0">
                <a:latin typeface="Arial" pitchFamily="34" charset="0"/>
                <a:ea typeface="Calibri" pitchFamily="34" charset="0"/>
                <a:cs typeface="Times New Roman" pitchFamily="18" charset="0"/>
              </a:rPr>
              <a:t>. Ma quando una </a:t>
            </a:r>
            <a:r>
              <a:rPr lang="it-IT" sz="2400" b="1" dirty="0" smtClean="0">
                <a:latin typeface="Arial" pitchFamily="34" charset="0"/>
                <a:ea typeface="Calibri" pitchFamily="34" charset="0"/>
                <a:cs typeface="Times New Roman" pitchFamily="18" charset="0"/>
              </a:rPr>
              <a:t>LUNGA SERIE </a:t>
            </a:r>
            <a:r>
              <a:rPr lang="it-IT" sz="2400" b="1" dirty="0" err="1" smtClean="0">
                <a:latin typeface="Arial" pitchFamily="34" charset="0"/>
                <a:ea typeface="Calibri" pitchFamily="34" charset="0"/>
                <a:cs typeface="Times New Roman" pitchFamily="18" charset="0"/>
              </a:rPr>
              <a:t>DI</a:t>
            </a:r>
            <a:r>
              <a:rPr lang="it-IT" sz="2400" b="1" dirty="0" smtClean="0">
                <a:latin typeface="Arial" pitchFamily="34" charset="0"/>
                <a:ea typeface="Calibri" pitchFamily="34" charset="0"/>
                <a:cs typeface="Times New Roman" pitchFamily="18" charset="0"/>
              </a:rPr>
              <a:t> ABUSI E USURPAZIONI</a:t>
            </a:r>
            <a:r>
              <a:rPr lang="it-IT" sz="2400" dirty="0" smtClean="0">
                <a:latin typeface="Arial" pitchFamily="34" charset="0"/>
                <a:ea typeface="Calibri" pitchFamily="34" charset="0"/>
                <a:cs typeface="Times New Roman" pitchFamily="18" charset="0"/>
              </a:rPr>
              <a:t>, che perseguono invariabilmente il medesimo obiettivo, manifesta il disegno di ridurli sotto un </a:t>
            </a:r>
            <a:r>
              <a:rPr lang="it-IT" sz="2400" b="1" dirty="0" smtClean="0">
                <a:latin typeface="Arial" pitchFamily="34" charset="0"/>
                <a:ea typeface="Calibri" pitchFamily="34" charset="0"/>
                <a:cs typeface="Times New Roman" pitchFamily="18" charset="0"/>
              </a:rPr>
              <a:t>ASSOLUTO DISPOTISMO</a:t>
            </a:r>
            <a:r>
              <a:rPr lang="it-IT" sz="2400" dirty="0" smtClean="0">
                <a:latin typeface="Arial" pitchFamily="34" charset="0"/>
                <a:ea typeface="Calibri" pitchFamily="34" charset="0"/>
                <a:cs typeface="Times New Roman" pitchFamily="18" charset="0"/>
              </a:rPr>
              <a:t>, è loro </a:t>
            </a:r>
            <a:r>
              <a:rPr lang="it-IT" sz="2400" b="1" dirty="0" smtClean="0">
                <a:latin typeface="Arial" pitchFamily="34" charset="0"/>
                <a:ea typeface="Calibri" pitchFamily="34" charset="0"/>
                <a:cs typeface="Times New Roman" pitchFamily="18" charset="0"/>
              </a:rPr>
              <a:t>diritto</a:t>
            </a:r>
            <a:r>
              <a:rPr lang="it-IT" sz="2400" dirty="0" smtClean="0">
                <a:latin typeface="Arial" pitchFamily="34" charset="0"/>
                <a:ea typeface="Calibri" pitchFamily="34" charset="0"/>
                <a:cs typeface="Times New Roman" pitchFamily="18" charset="0"/>
              </a:rPr>
              <a:t>, è loro </a:t>
            </a:r>
            <a:r>
              <a:rPr lang="it-IT" sz="2400" b="1" dirty="0" smtClean="0">
                <a:latin typeface="Arial" pitchFamily="34" charset="0"/>
                <a:ea typeface="Calibri" pitchFamily="34" charset="0"/>
                <a:cs typeface="Times New Roman" pitchFamily="18" charset="0"/>
              </a:rPr>
              <a:t>dovere</a:t>
            </a:r>
            <a:r>
              <a:rPr lang="it-IT" sz="2400" dirty="0" smtClean="0">
                <a:latin typeface="Arial" pitchFamily="34" charset="0"/>
                <a:ea typeface="Calibri" pitchFamily="34" charset="0"/>
                <a:cs typeface="Times New Roman" pitchFamily="18" charset="0"/>
              </a:rPr>
              <a:t> rovesciare un simile Governo e provvedere nuove Garanzie per la loro futura sicurezza. </a:t>
            </a:r>
            <a:endParaRPr lang="it-IT" sz="2400" dirty="0" smtClean="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85786" y="785800"/>
            <a:ext cx="7500990" cy="304698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eaLnBrk="0" fontAlgn="base" hangingPunct="0">
              <a:spcBef>
                <a:spcPct val="0"/>
              </a:spcBef>
              <a:spcAft>
                <a:spcPct val="0"/>
              </a:spcAft>
            </a:pPr>
            <a:r>
              <a:rPr lang="it-IT" sz="2400" dirty="0" smtClean="0">
                <a:latin typeface="Arial" pitchFamily="34" charset="0"/>
                <a:ea typeface="Calibri" pitchFamily="34" charset="0"/>
                <a:cs typeface="Times New Roman" pitchFamily="18" charset="0"/>
              </a:rPr>
              <a:t>Tale è stata la paziente sopportazione di queste Colonie; e tale è ora la necessità che le forza ad alterare i loro precedenti Sistemi di Governo. </a:t>
            </a:r>
            <a:r>
              <a:rPr lang="it-IT" sz="2400" b="1" dirty="0" smtClean="0">
                <a:latin typeface="Arial" pitchFamily="34" charset="0"/>
                <a:ea typeface="Calibri" pitchFamily="34" charset="0"/>
                <a:cs typeface="Times New Roman" pitchFamily="18" charset="0"/>
              </a:rPr>
              <a:t>La storia dell’attuale Re di Gran Bretagna è una storia di ripetute ingiurie ed usurpazioni</a:t>
            </a:r>
            <a:r>
              <a:rPr lang="it-IT" sz="2400" dirty="0" smtClean="0">
                <a:latin typeface="Arial" pitchFamily="34" charset="0"/>
                <a:ea typeface="Calibri" pitchFamily="34" charset="0"/>
                <a:cs typeface="Times New Roman" pitchFamily="18" charset="0"/>
              </a:rPr>
              <a:t>, tutte aventi l’obiettivo diretto di stabilire un’assoluta Tirannia su questi Stati. Per provarlo, lasciamo che i </a:t>
            </a:r>
            <a:r>
              <a:rPr lang="it-IT" sz="2400" b="1" dirty="0" smtClean="0">
                <a:latin typeface="Arial" pitchFamily="34" charset="0"/>
                <a:ea typeface="Calibri" pitchFamily="34" charset="0"/>
                <a:cs typeface="Times New Roman" pitchFamily="18" charset="0"/>
              </a:rPr>
              <a:t>FATTI</a:t>
            </a:r>
            <a:r>
              <a:rPr lang="it-IT" sz="2400" dirty="0" smtClean="0">
                <a:latin typeface="Arial" pitchFamily="34" charset="0"/>
                <a:ea typeface="Calibri" pitchFamily="34" charset="0"/>
                <a:cs typeface="Times New Roman" pitchFamily="18" charset="0"/>
              </a:rPr>
              <a:t> siano sottoposti ad un imparziale giudizio</a:t>
            </a:r>
            <a:r>
              <a:rPr lang="it-IT" dirty="0" smtClean="0">
                <a:latin typeface="Arial" pitchFamily="34" charset="0"/>
                <a:ea typeface="Calibri" pitchFamily="34" charset="0"/>
                <a:cs typeface="Times New Roman" pitchFamily="18" charset="0"/>
              </a:rPr>
              <a:t>.</a:t>
            </a:r>
            <a:endParaRPr lang="it-IT" sz="800" dirty="0" smtClean="0">
              <a:latin typeface="Arial" pitchFamily="34" charset="0"/>
              <a:cs typeface="Arial" pitchFamily="34" charset="0"/>
            </a:endParaRPr>
          </a:p>
        </p:txBody>
      </p:sp>
      <p:sp>
        <p:nvSpPr>
          <p:cNvPr id="3" name="CasellaDiTesto 2"/>
          <p:cNvSpPr txBox="1"/>
          <p:nvPr/>
        </p:nvSpPr>
        <p:spPr>
          <a:xfrm>
            <a:off x="2928926" y="4071948"/>
            <a:ext cx="5429288" cy="523220"/>
          </a:xfrm>
          <a:prstGeom prst="rect">
            <a:avLst/>
          </a:prstGeom>
          <a:noFill/>
        </p:spPr>
        <p:txBody>
          <a:bodyPr wrap="square" rtlCol="0">
            <a:spAutoFit/>
          </a:bodyPr>
          <a:lstStyle/>
          <a:p>
            <a:pPr algn="r"/>
            <a:r>
              <a:rPr lang="it-IT" sz="2800" i="1" dirty="0" smtClean="0"/>
              <a:t>Segue un lungo elenco di </a:t>
            </a:r>
            <a:r>
              <a:rPr lang="it-IT" sz="2800" i="1" dirty="0" err="1" smtClean="0"/>
              <a:t>FATTI…</a:t>
            </a:r>
            <a:endParaRPr lang="it-IT" sz="2800" i="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214296"/>
            <a:ext cx="8572560" cy="40934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eaLnBrk="0" fontAlgn="base" hangingPunct="0">
              <a:spcBef>
                <a:spcPct val="0"/>
              </a:spcBef>
              <a:spcAft>
                <a:spcPct val="0"/>
              </a:spcAft>
            </a:pPr>
            <a:r>
              <a:rPr lang="it-IT" sz="2000" dirty="0" smtClean="0">
                <a:latin typeface="Arial" pitchFamily="34" charset="0"/>
                <a:ea typeface="Calibri" pitchFamily="34" charset="0"/>
                <a:cs typeface="Times New Roman" pitchFamily="18" charset="0"/>
              </a:rPr>
              <a:t>Egli ha rifiutato il suo assenso alle leggi più opportune e necessarie per il bene pubblico.</a:t>
            </a:r>
            <a:endParaRPr lang="it-IT" sz="2000" dirty="0" smtClean="0">
              <a:latin typeface="Arial" pitchFamily="34" charset="0"/>
              <a:cs typeface="Arial" pitchFamily="34" charset="0"/>
            </a:endParaRPr>
          </a:p>
          <a:p>
            <a:pPr lvl="0" algn="just" eaLnBrk="0" fontAlgn="base" hangingPunct="0">
              <a:spcBef>
                <a:spcPct val="0"/>
              </a:spcBef>
              <a:spcAft>
                <a:spcPct val="0"/>
              </a:spcAft>
            </a:pPr>
            <a:r>
              <a:rPr lang="it-IT" sz="2000" dirty="0" smtClean="0">
                <a:latin typeface="Arial" pitchFamily="34" charset="0"/>
                <a:ea typeface="Calibri" pitchFamily="34" charset="0"/>
                <a:cs typeface="Times New Roman" pitchFamily="18" charset="0"/>
              </a:rPr>
              <a:t>– Ha proibito ai suoi Governatori di approvare Leggi di immediata e urgente importanza, a meno che non fossero sospese nella loro operatività fino all’ottenimento del suo Assenso; e una volta sospese in tal modo, ha poi trascurato di occuparsene. […]</a:t>
            </a:r>
            <a:endParaRPr lang="it-IT" sz="2000" dirty="0" smtClean="0">
              <a:latin typeface="Arial" pitchFamily="34" charset="0"/>
              <a:cs typeface="Arial" pitchFamily="34" charset="0"/>
            </a:endParaRPr>
          </a:p>
          <a:p>
            <a:pPr lvl="0" algn="just" eaLnBrk="0" fontAlgn="base" hangingPunct="0">
              <a:spcBef>
                <a:spcPct val="0"/>
              </a:spcBef>
              <a:spcAft>
                <a:spcPct val="0"/>
              </a:spcAft>
            </a:pPr>
            <a:r>
              <a:rPr lang="it-IT" sz="2000" dirty="0" smtClean="0">
                <a:latin typeface="Arial" pitchFamily="34" charset="0"/>
                <a:ea typeface="Calibri" pitchFamily="34" charset="0"/>
                <a:cs typeface="Times New Roman" pitchFamily="18" charset="0"/>
              </a:rPr>
              <a:t>– Ha sciolto ripetutamente le Camere Rappresentative perché si opponevano con grande fermezza alle sue invasioni sui diritti del popolo.</a:t>
            </a:r>
            <a:endParaRPr lang="it-IT" sz="2000" dirty="0" smtClean="0">
              <a:latin typeface="Arial" pitchFamily="34" charset="0"/>
              <a:cs typeface="Arial" pitchFamily="34" charset="0"/>
            </a:endParaRPr>
          </a:p>
          <a:p>
            <a:pPr lvl="0" algn="just" eaLnBrk="0" fontAlgn="base" hangingPunct="0">
              <a:spcBef>
                <a:spcPct val="0"/>
              </a:spcBef>
              <a:spcAft>
                <a:spcPct val="0"/>
              </a:spcAft>
            </a:pPr>
            <a:r>
              <a:rPr lang="it-IT" sz="2000" dirty="0" smtClean="0">
                <a:latin typeface="Arial" pitchFamily="34" charset="0"/>
                <a:ea typeface="Calibri" pitchFamily="34" charset="0"/>
                <a:cs typeface="Times New Roman" pitchFamily="18" charset="0"/>
              </a:rPr>
              <a:t>– Ha rifiutato per lungo tempo, dopo tali scioglimenti, di disporre che altre [Camere] fossero elette; per cui i poteri legislativi, insuscettibili di essere annichiliti, son tornati al popolo per il loro esercizio; mentre lo Stato restava esposto a tutti i pericoli di invasione esterna e di convulsioni interne. […]</a:t>
            </a:r>
            <a:endParaRPr lang="it-IT" sz="2000" dirty="0" smtClean="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126742"/>
            <a:ext cx="8643998" cy="470898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eaLnBrk="0" fontAlgn="base" hangingPunct="0">
              <a:spcBef>
                <a:spcPct val="0"/>
              </a:spcBef>
              <a:spcAft>
                <a:spcPct val="0"/>
              </a:spcAft>
            </a:pPr>
            <a:r>
              <a:rPr lang="it-IT" sz="2000" dirty="0" smtClean="0">
                <a:latin typeface="Arial" pitchFamily="34" charset="0"/>
                <a:ea typeface="Calibri" pitchFamily="34" charset="0"/>
                <a:cs typeface="Times New Roman" pitchFamily="18" charset="0"/>
              </a:rPr>
              <a:t>– Ha ostacolato l’amministrazione della Giustizia, rifiutando il suo Assenso a leggi che istituivano poteri giudiziari.</a:t>
            </a:r>
            <a:endParaRPr lang="it-IT" sz="2000" dirty="0" smtClean="0">
              <a:latin typeface="Arial" pitchFamily="34" charset="0"/>
              <a:cs typeface="Arial" pitchFamily="34" charset="0"/>
            </a:endParaRPr>
          </a:p>
          <a:p>
            <a:pPr lvl="0" eaLnBrk="0" fontAlgn="base" hangingPunct="0">
              <a:spcBef>
                <a:spcPct val="0"/>
              </a:spcBef>
              <a:spcAft>
                <a:spcPct val="0"/>
              </a:spcAft>
            </a:pPr>
            <a:r>
              <a:rPr lang="it-IT" sz="2000" dirty="0" smtClean="0">
                <a:latin typeface="Arial" pitchFamily="34" charset="0"/>
                <a:ea typeface="Calibri" pitchFamily="34" charset="0"/>
                <a:cs typeface="Times New Roman" pitchFamily="18" charset="0"/>
              </a:rPr>
              <a:t>– Ha creato giudici che dipendevano solo dalla sua volontà per il mantenimento dei loro uffici e l’ammontare e il pagamento dei loro stipendi. […]</a:t>
            </a:r>
            <a:endParaRPr lang="it-IT" sz="2000" dirty="0" smtClean="0">
              <a:latin typeface="Arial" pitchFamily="34" charset="0"/>
              <a:cs typeface="Arial" pitchFamily="34" charset="0"/>
            </a:endParaRPr>
          </a:p>
          <a:p>
            <a:pPr lvl="0" eaLnBrk="0" fontAlgn="base" hangingPunct="0">
              <a:spcBef>
                <a:spcPct val="0"/>
              </a:spcBef>
              <a:spcAft>
                <a:spcPct val="0"/>
              </a:spcAft>
            </a:pPr>
            <a:r>
              <a:rPr lang="it-IT" sz="2000" dirty="0" smtClean="0">
                <a:latin typeface="Arial" pitchFamily="34" charset="0"/>
                <a:ea typeface="Calibri" pitchFamily="34" charset="0"/>
                <a:cs typeface="Times New Roman" pitchFamily="18" charset="0"/>
              </a:rPr>
              <a:t>– Ha tenuto presso di noi, in tempo di pace, eserciti stanziali senza il consenso dei nostri legislatori.</a:t>
            </a:r>
            <a:endParaRPr lang="it-IT" sz="2000" dirty="0" smtClean="0">
              <a:latin typeface="Arial" pitchFamily="34" charset="0"/>
              <a:cs typeface="Arial" pitchFamily="34" charset="0"/>
            </a:endParaRPr>
          </a:p>
          <a:p>
            <a:pPr lvl="0" eaLnBrk="0" fontAlgn="base" hangingPunct="0">
              <a:spcBef>
                <a:spcPct val="0"/>
              </a:spcBef>
              <a:spcAft>
                <a:spcPct val="0"/>
              </a:spcAft>
            </a:pPr>
            <a:r>
              <a:rPr lang="it-IT" sz="2000" dirty="0" smtClean="0">
                <a:latin typeface="Arial" pitchFamily="34" charset="0"/>
                <a:ea typeface="Calibri" pitchFamily="34" charset="0"/>
                <a:cs typeface="Times New Roman" pitchFamily="18" charset="0"/>
              </a:rPr>
              <a:t>– Ha tentato di rendere il potere militare indipendente dal e superiore al potere civile.</a:t>
            </a:r>
            <a:endParaRPr lang="it-IT" sz="2000" dirty="0" smtClean="0">
              <a:latin typeface="Arial" pitchFamily="34" charset="0"/>
              <a:cs typeface="Arial" pitchFamily="34" charset="0"/>
            </a:endParaRPr>
          </a:p>
          <a:p>
            <a:pPr lvl="0" eaLnBrk="0" fontAlgn="base" hangingPunct="0">
              <a:spcBef>
                <a:spcPct val="0"/>
              </a:spcBef>
              <a:spcAft>
                <a:spcPct val="0"/>
              </a:spcAft>
            </a:pPr>
            <a:r>
              <a:rPr lang="it-IT" sz="2000" dirty="0" smtClean="0">
                <a:latin typeface="Arial" pitchFamily="34" charset="0"/>
                <a:ea typeface="Calibri" pitchFamily="34" charset="0"/>
                <a:cs typeface="Times New Roman" pitchFamily="18" charset="0"/>
              </a:rPr>
              <a:t>– Ha cospirato con altri per sottoporci ad un potere estraneo alle nostre costituzioni e non riconosciuto dalle nostre leggi; dando il suo assenso ai loro pretesi atti legislativi:</a:t>
            </a:r>
            <a:r>
              <a:rPr lang="it-IT" sz="2000" dirty="0" smtClean="0">
                <a:latin typeface="Arial" pitchFamily="34" charset="0"/>
                <a:cs typeface="Arial" pitchFamily="34" charset="0"/>
              </a:rPr>
              <a:t> </a:t>
            </a:r>
            <a:r>
              <a:rPr lang="it-IT" sz="2000" dirty="0" smtClean="0">
                <a:latin typeface="Arial" pitchFamily="34" charset="0"/>
                <a:ea typeface="Calibri" pitchFamily="34" charset="0"/>
                <a:cs typeface="Times New Roman" pitchFamily="18" charset="0"/>
              </a:rPr>
              <a:t>per acquartierare presso di noi larghi corpi di truppe armate;</a:t>
            </a:r>
            <a:r>
              <a:rPr lang="it-IT" sz="2000" dirty="0" smtClean="0">
                <a:latin typeface="Arial" pitchFamily="34" charset="0"/>
                <a:cs typeface="Arial" pitchFamily="34" charset="0"/>
              </a:rPr>
              <a:t> </a:t>
            </a:r>
            <a:r>
              <a:rPr lang="it-IT" sz="2000" dirty="0" smtClean="0">
                <a:latin typeface="Arial" pitchFamily="34" charset="0"/>
                <a:ea typeface="Calibri" pitchFamily="34" charset="0"/>
                <a:cs typeface="Times New Roman" pitchFamily="18" charset="0"/>
              </a:rPr>
              <a:t>per proteggerli, mediante un finto processo, dalla punizione per qualsiasi omicidio potessero commettere a danno degli abitanti di questi Stati;</a:t>
            </a:r>
            <a:endParaRPr lang="it-IT" sz="2000" dirty="0" smtClean="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14282" y="428610"/>
            <a:ext cx="8715436" cy="397031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per tagliar fuori il nostro commercio da tutte le parti del mondo;</a:t>
            </a:r>
            <a:r>
              <a:rPr lang="it-IT" sz="1400" dirty="0" smtClean="0">
                <a:latin typeface="Arial" pitchFamily="34" charset="0"/>
                <a:cs typeface="Arial" pitchFamily="34" charset="0"/>
              </a:rPr>
              <a:t> </a:t>
            </a: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per imporci tasse senza il nostro consenso;</a:t>
            </a:r>
            <a:r>
              <a:rPr lang="it-IT" sz="1400" dirty="0" smtClean="0">
                <a:latin typeface="Arial" pitchFamily="34" charset="0"/>
                <a:cs typeface="Arial" pitchFamily="34" charset="0"/>
              </a:rPr>
              <a:t> </a:t>
            </a: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per privarci in molti casi delle garanzie del processo con giurati;</a:t>
            </a:r>
            <a:r>
              <a:rPr lang="it-IT" sz="1400" dirty="0" smtClean="0">
                <a:latin typeface="Arial" pitchFamily="34" charset="0"/>
                <a:cs typeface="Arial" pitchFamily="34" charset="0"/>
              </a:rPr>
              <a:t> </a:t>
            </a: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per portarci via di là dei mari per esser processati per pretesi reati</a:t>
            </a:r>
            <a:r>
              <a:rPr lang="it-IT" sz="1400" dirty="0" smtClean="0">
                <a:latin typeface="Arial" pitchFamily="34" charset="0"/>
                <a:ea typeface="Calibri" pitchFamily="34" charset="0"/>
                <a:cs typeface="Times New Roman" pitchFamily="18" charset="0"/>
              </a:rPr>
              <a:t>;</a:t>
            </a: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per abolire il libero sistema delle leggi inglesi in una Provincia vicina, stabilendovi un governo arbitrario ed allargandone i limiti in modo da renderlo ad un tempo un esempio e uno strumento per l’introduzione del medesimo governo assoluto in queste Colonie;</a:t>
            </a:r>
            <a:r>
              <a:rPr lang="it-IT" sz="1400" dirty="0" smtClean="0">
                <a:latin typeface="Arial" pitchFamily="34" charset="0"/>
                <a:cs typeface="Arial" pitchFamily="34" charset="0"/>
              </a:rPr>
              <a:t> </a:t>
            </a: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per superare le nostre Carte, abolendo le nostre leggi di maggior valore ed alterando profondamente le forme dei nostri Governi.</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Ha abdicato al Governo in questo paese, dichiarandoci non più sotto la sua Protezione e movendo guerra contro di noi.</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Ha depredato i nostri mari, devastato le nostre coste, bruciato le nostre città, e distrutto le vite dei nostri cittadini.</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Ha nel contempo portato grandi eserciti di mercenari stranieri per completare l’opera di morte, desolazione e tirannia, già iniziata con caratteri di crudeltà e perfidia che difficilmente troverebbero un parallelo nelle età più barbare, e in modo del tutto indegno del Capo di una nazione civilizzata.</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Ha costretto i nostri cittadini fatti prigionieri sui mari a prendere le armi contro il loro paese per diventare gli esecutori dei loro amici e fratelli o per cadere essi nelle loro mani.</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Ha eccitato insurrezioni interne tra noi e ha tentato di muovere gli abitanti delle nostre frontiere, gli indiani selvaggi senza pietà, la cui nota regola di guerra è un’indiscriminata distruzione delle persone di ogni età, sesso e condizione.</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85786" y="857238"/>
            <a:ext cx="7715304" cy="35394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eaLnBrk="0" fontAlgn="base" hangingPunct="0">
              <a:spcBef>
                <a:spcPct val="0"/>
              </a:spcBef>
              <a:spcAft>
                <a:spcPct val="0"/>
              </a:spcAft>
            </a:pPr>
            <a:r>
              <a:rPr lang="it-IT" sz="2800" dirty="0" smtClean="0">
                <a:latin typeface="Arial" pitchFamily="34" charset="0"/>
                <a:ea typeface="Calibri" pitchFamily="34" charset="0"/>
                <a:cs typeface="Times New Roman" pitchFamily="18" charset="0"/>
              </a:rPr>
              <a:t>In ogni momento di questi atti oppressivi </a:t>
            </a:r>
            <a:r>
              <a:rPr lang="it-IT" sz="2800" b="1" dirty="0" smtClean="0">
                <a:latin typeface="Arial" pitchFamily="34" charset="0"/>
                <a:ea typeface="Calibri" pitchFamily="34" charset="0"/>
                <a:cs typeface="Times New Roman" pitchFamily="18" charset="0"/>
              </a:rPr>
              <a:t>noi abbiamo chiesto riparazione nei termini più umili</a:t>
            </a:r>
            <a:r>
              <a:rPr lang="it-IT" sz="2800" dirty="0" smtClean="0">
                <a:latin typeface="Arial" pitchFamily="34" charset="0"/>
                <a:ea typeface="Calibri" pitchFamily="34" charset="0"/>
                <a:cs typeface="Times New Roman" pitchFamily="18" charset="0"/>
              </a:rPr>
              <a:t>: ma le nostre ripetute richieste hanno avuto risposta solo in </a:t>
            </a:r>
            <a:r>
              <a:rPr lang="it-IT" sz="2800" b="1" dirty="0" smtClean="0">
                <a:latin typeface="Arial" pitchFamily="34" charset="0"/>
                <a:ea typeface="Calibri" pitchFamily="34" charset="0"/>
                <a:cs typeface="Times New Roman" pitchFamily="18" charset="0"/>
              </a:rPr>
              <a:t>ripetute ingiurie</a:t>
            </a:r>
            <a:r>
              <a:rPr lang="it-IT" sz="2800" dirty="0" smtClean="0">
                <a:latin typeface="Arial" pitchFamily="34" charset="0"/>
                <a:ea typeface="Calibri" pitchFamily="34" charset="0"/>
                <a:cs typeface="Times New Roman" pitchFamily="18" charset="0"/>
              </a:rPr>
              <a:t>. Un Principe, il cui carattere è così segnato in ogni atto da potersi definire un </a:t>
            </a:r>
            <a:r>
              <a:rPr lang="it-IT" sz="2800" b="1" dirty="0" smtClean="0">
                <a:latin typeface="Arial" pitchFamily="34" charset="0"/>
                <a:ea typeface="Calibri" pitchFamily="34" charset="0"/>
                <a:cs typeface="Times New Roman" pitchFamily="18" charset="0"/>
              </a:rPr>
              <a:t>Tiranno, non è degno di essere il governante di un popolo libero</a:t>
            </a:r>
            <a:r>
              <a:rPr lang="it-IT" sz="2800" dirty="0" smtClean="0">
                <a:latin typeface="Arial" pitchFamily="34" charset="0"/>
                <a:ea typeface="Calibri" pitchFamily="34" charset="0"/>
                <a:cs typeface="Times New Roman" pitchFamily="18" charset="0"/>
              </a:rPr>
              <a:t>.</a:t>
            </a:r>
            <a:endParaRPr lang="it-IT" sz="2800" dirty="0" smtClean="0">
              <a:latin typeface="Arial" pitchFamily="34" charset="0"/>
              <a:cs typeface="Arial" pitchFamily="34" charset="0"/>
            </a:endParaRPr>
          </a:p>
        </p:txBody>
      </p:sp>
      <p:sp>
        <p:nvSpPr>
          <p:cNvPr id="3" name="CasellaDiTesto 2"/>
          <p:cNvSpPr txBox="1"/>
          <p:nvPr/>
        </p:nvSpPr>
        <p:spPr>
          <a:xfrm>
            <a:off x="3786182" y="142858"/>
            <a:ext cx="5000660" cy="461665"/>
          </a:xfrm>
          <a:prstGeom prst="rect">
            <a:avLst/>
          </a:prstGeom>
          <a:noFill/>
        </p:spPr>
        <p:txBody>
          <a:bodyPr wrap="square" rtlCol="0">
            <a:spAutoFit/>
          </a:bodyPr>
          <a:lstStyle/>
          <a:p>
            <a:pPr algn="r"/>
            <a:r>
              <a:rPr lang="it-IT" sz="2400" dirty="0" smtClean="0"/>
              <a:t>Noi ci abbiamo </a:t>
            </a:r>
            <a:r>
              <a:rPr lang="it-IT" sz="2400" dirty="0" err="1" smtClean="0"/>
              <a:t>provato…</a:t>
            </a:r>
            <a:endParaRPr lang="it-IT"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43042" y="214296"/>
            <a:ext cx="5572164"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u="sng" dirty="0" smtClean="0"/>
              <a:t>PRIMA FASE</a:t>
            </a:r>
          </a:p>
          <a:p>
            <a:pPr algn="ctr"/>
            <a:r>
              <a:rPr lang="it-IT" sz="2800" b="1" dirty="0" smtClean="0"/>
              <a:t>COLONIZZAZIONE</a:t>
            </a:r>
            <a:r>
              <a:rPr lang="it-IT" sz="2800" dirty="0" smtClean="0"/>
              <a:t> inglese </a:t>
            </a:r>
          </a:p>
          <a:p>
            <a:pPr algn="ctr"/>
            <a:r>
              <a:rPr lang="it-IT" sz="2800" dirty="0" smtClean="0"/>
              <a:t>e </a:t>
            </a:r>
            <a:r>
              <a:rPr lang="it-IT" sz="2800" b="1" dirty="0" smtClean="0"/>
              <a:t>CONQUISTA</a:t>
            </a:r>
            <a:r>
              <a:rPr lang="it-IT" sz="2800" dirty="0" smtClean="0"/>
              <a:t> dei territori “indiani”</a:t>
            </a:r>
          </a:p>
        </p:txBody>
      </p:sp>
      <p:sp>
        <p:nvSpPr>
          <p:cNvPr id="3" name="CasellaDiTesto 2"/>
          <p:cNvSpPr txBox="1"/>
          <p:nvPr/>
        </p:nvSpPr>
        <p:spPr>
          <a:xfrm>
            <a:off x="1000100" y="2357436"/>
            <a:ext cx="4357718" cy="523220"/>
          </a:xfrm>
          <a:prstGeom prst="rect">
            <a:avLst/>
          </a:prstGeom>
          <a:noFill/>
        </p:spPr>
        <p:txBody>
          <a:bodyPr wrap="square" rtlCol="0">
            <a:spAutoFit/>
          </a:bodyPr>
          <a:lstStyle/>
          <a:p>
            <a:r>
              <a:rPr lang="it-IT" sz="2800" b="1" dirty="0" smtClean="0"/>
              <a:t>CABOTO</a:t>
            </a:r>
            <a:r>
              <a:rPr lang="it-IT" sz="2800" dirty="0" smtClean="0"/>
              <a:t> (1497-8)</a:t>
            </a:r>
          </a:p>
        </p:txBody>
      </p:sp>
      <p:pic>
        <p:nvPicPr>
          <p:cNvPr id="15362" name="Picture 2" descr="Visualizza immagine di origine"/>
          <p:cNvPicPr>
            <a:picLocks noChangeAspect="1" noChangeArrowheads="1"/>
          </p:cNvPicPr>
          <p:nvPr/>
        </p:nvPicPr>
        <p:blipFill>
          <a:blip r:embed="rId2" cstate="print"/>
          <a:srcRect/>
          <a:stretch>
            <a:fillRect/>
          </a:stretch>
        </p:blipFill>
        <p:spPr bwMode="auto">
          <a:xfrm>
            <a:off x="3786182" y="1928808"/>
            <a:ext cx="4729728" cy="285752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0034" y="428610"/>
            <a:ext cx="8215370" cy="378565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eaLnBrk="0" fontAlgn="base" hangingPunct="0">
              <a:spcBef>
                <a:spcPct val="0"/>
              </a:spcBef>
              <a:spcAft>
                <a:spcPct val="0"/>
              </a:spcAft>
            </a:pPr>
            <a:r>
              <a:rPr lang="it-IT" sz="2000" dirty="0" smtClean="0">
                <a:latin typeface="Arial" pitchFamily="34" charset="0"/>
                <a:ea typeface="Calibri" pitchFamily="34" charset="0"/>
                <a:cs typeface="Times New Roman" pitchFamily="18" charset="0"/>
              </a:rPr>
              <a:t>Né noi abbiano mancato di attenzione per i nostri </a:t>
            </a:r>
            <a:r>
              <a:rPr lang="it-IT" sz="2000" b="1" dirty="0" smtClean="0">
                <a:latin typeface="Arial" pitchFamily="34" charset="0"/>
                <a:ea typeface="Calibri" pitchFamily="34" charset="0"/>
                <a:cs typeface="Times New Roman" pitchFamily="18" charset="0"/>
              </a:rPr>
              <a:t>fratelli inglesi</a:t>
            </a:r>
            <a:r>
              <a:rPr lang="it-IT" sz="2000" dirty="0" smtClean="0">
                <a:latin typeface="Arial" pitchFamily="34" charset="0"/>
                <a:ea typeface="Calibri" pitchFamily="34" charset="0"/>
                <a:cs typeface="Times New Roman" pitchFamily="18" charset="0"/>
              </a:rPr>
              <a:t>. Noi li abbiamo messi in guardia in più occasioni dei tentativi del loro legislatore di estendere su di noi un potere senza garanzie. Abbiamo loro ricordato le circostanze della nostra emigrazione e del nostro insediamento qui. Ci siamo </a:t>
            </a:r>
            <a:r>
              <a:rPr lang="it-IT" sz="2000" b="1" dirty="0" smtClean="0">
                <a:latin typeface="Arial" pitchFamily="34" charset="0"/>
                <a:ea typeface="Calibri" pitchFamily="34" charset="0"/>
                <a:cs typeface="Times New Roman" pitchFamily="18" charset="0"/>
              </a:rPr>
              <a:t>appellati alla loro innata giustizia </a:t>
            </a:r>
            <a:r>
              <a:rPr lang="it-IT" sz="2000" dirty="0" smtClean="0">
                <a:latin typeface="Arial" pitchFamily="34" charset="0"/>
                <a:ea typeface="Calibri" pitchFamily="34" charset="0"/>
                <a:cs typeface="Times New Roman" pitchFamily="18" charset="0"/>
              </a:rPr>
              <a:t>e magnanimità e li abbiamo scongiurati per i nostri legami di sangue di sconfessare queste usurpazioni, che avrebbero inevitabilmente rotto fra di noi collegamenti e corrispondenze. Ma essi sono stati </a:t>
            </a:r>
            <a:r>
              <a:rPr lang="it-IT" sz="2000" b="1" dirty="0" smtClean="0">
                <a:latin typeface="Arial" pitchFamily="34" charset="0"/>
                <a:ea typeface="Calibri" pitchFamily="34" charset="0"/>
                <a:cs typeface="Times New Roman" pitchFamily="18" charset="0"/>
              </a:rPr>
              <a:t>sordi alla voce della giustizia e della consanguineità</a:t>
            </a:r>
            <a:r>
              <a:rPr lang="it-IT" sz="2000" dirty="0" smtClean="0">
                <a:latin typeface="Arial" pitchFamily="34" charset="0"/>
                <a:ea typeface="Calibri" pitchFamily="34" charset="0"/>
                <a:cs typeface="Times New Roman" pitchFamily="18" charset="0"/>
              </a:rPr>
              <a:t>. Dobbiamo pertanto arrenderci alla necessità che impone la nostra </a:t>
            </a:r>
            <a:r>
              <a:rPr lang="it-IT" sz="2000" b="1" dirty="0" smtClean="0">
                <a:latin typeface="Arial" pitchFamily="34" charset="0"/>
                <a:ea typeface="Calibri" pitchFamily="34" charset="0"/>
                <a:cs typeface="Times New Roman" pitchFamily="18" charset="0"/>
              </a:rPr>
              <a:t>separazione</a:t>
            </a:r>
            <a:r>
              <a:rPr lang="it-IT" sz="2000" dirty="0" smtClean="0">
                <a:latin typeface="Arial" pitchFamily="34" charset="0"/>
                <a:ea typeface="Calibri" pitchFamily="34" charset="0"/>
                <a:cs typeface="Times New Roman" pitchFamily="18" charset="0"/>
              </a:rPr>
              <a:t>, e </a:t>
            </a:r>
            <a:r>
              <a:rPr lang="it-IT" sz="2000" b="1" dirty="0" smtClean="0">
                <a:latin typeface="Arial" pitchFamily="34" charset="0"/>
                <a:ea typeface="Calibri" pitchFamily="34" charset="0"/>
                <a:cs typeface="Times New Roman" pitchFamily="18" charset="0"/>
              </a:rPr>
              <a:t>considerarli, come consideriamo il resto dell’umanità, nemici in guerra, amici in pace</a:t>
            </a:r>
            <a:r>
              <a:rPr lang="it-IT" sz="2000" dirty="0" smtClean="0">
                <a:latin typeface="Arial" pitchFamily="34" charset="0"/>
                <a:ea typeface="Calibri" pitchFamily="34" charset="0"/>
                <a:cs typeface="Times New Roman" pitchFamily="18" charset="0"/>
              </a:rPr>
              <a:t>.</a:t>
            </a:r>
            <a:endParaRPr lang="it-IT" sz="2000" dirty="0" smtClean="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12" y="428610"/>
            <a:ext cx="8786906" cy="440120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eaLnBrk="0" fontAlgn="base" hangingPunct="0">
              <a:spcBef>
                <a:spcPct val="0"/>
              </a:spcBef>
              <a:spcAft>
                <a:spcPct val="0"/>
              </a:spcAft>
            </a:pPr>
            <a:r>
              <a:rPr lang="it-IT" sz="2000" dirty="0" smtClean="0">
                <a:latin typeface="Arial" pitchFamily="34" charset="0"/>
                <a:ea typeface="Calibri" pitchFamily="34" charset="0"/>
                <a:cs typeface="Arial" pitchFamily="34" charset="0"/>
              </a:rPr>
              <a:t>Pertanto noi, Rappresentanti degli Stati Uniti d’America, riuniti in Congresso Generale, appellandoci al Supremo Giudice del mondo quanto alla rettitudine delle nostre intenzioni, nel Nome e con l’Autorità del buon popolo di queste Colonie facciamo </a:t>
            </a:r>
            <a:r>
              <a:rPr lang="it-IT" sz="2000" b="1" dirty="0" smtClean="0">
                <a:latin typeface="Arial" pitchFamily="34" charset="0"/>
                <a:ea typeface="Calibri" pitchFamily="34" charset="0"/>
                <a:cs typeface="Arial" pitchFamily="34" charset="0"/>
              </a:rPr>
              <a:t>solenne e pubblica dichiarazione </a:t>
            </a:r>
            <a:r>
              <a:rPr lang="it-IT" sz="2000" dirty="0" smtClean="0">
                <a:latin typeface="Arial" pitchFamily="34" charset="0"/>
                <a:ea typeface="Calibri" pitchFamily="34" charset="0"/>
                <a:cs typeface="Arial" pitchFamily="34" charset="0"/>
              </a:rPr>
              <a:t>che queste </a:t>
            </a:r>
            <a:r>
              <a:rPr lang="it-IT" sz="2000" b="1" dirty="0" smtClean="0">
                <a:latin typeface="Arial" pitchFamily="34" charset="0"/>
                <a:ea typeface="Calibri" pitchFamily="34" charset="0"/>
                <a:cs typeface="Arial" pitchFamily="34" charset="0"/>
              </a:rPr>
              <a:t>Colonie Unite sono, e di diritto debbono essere, Stati Liberi e Indipendenti</a:t>
            </a:r>
            <a:r>
              <a:rPr lang="it-IT" sz="2000" dirty="0" smtClean="0">
                <a:latin typeface="Arial" pitchFamily="34" charset="0"/>
                <a:ea typeface="Calibri" pitchFamily="34" charset="0"/>
                <a:cs typeface="Arial" pitchFamily="34" charset="0"/>
              </a:rPr>
              <a:t>; che esse solo </a:t>
            </a:r>
            <a:r>
              <a:rPr lang="it-IT" sz="2000" b="1" dirty="0" smtClean="0">
                <a:latin typeface="Arial" pitchFamily="34" charset="0"/>
                <a:ea typeface="Calibri" pitchFamily="34" charset="0"/>
                <a:cs typeface="Arial" pitchFamily="34" charset="0"/>
              </a:rPr>
              <a:t>svincolate</a:t>
            </a:r>
            <a:r>
              <a:rPr lang="it-IT" sz="2000" dirty="0" smtClean="0">
                <a:latin typeface="Arial" pitchFamily="34" charset="0"/>
                <a:ea typeface="Calibri" pitchFamily="34" charset="0"/>
                <a:cs typeface="Arial" pitchFamily="34" charset="0"/>
              </a:rPr>
              <a:t> da ogni obbedienza alla Corona inglese, e che tutti i legami politici tra di esse e lo Stato di Gran Bretagna sono e debbono essere totalmente dissolti; e che quali Stati Liberi e Indipendenti esse hanno </a:t>
            </a:r>
            <a:r>
              <a:rPr lang="it-IT" sz="2000" b="1" dirty="0" smtClean="0">
                <a:latin typeface="Arial" pitchFamily="34" charset="0"/>
                <a:ea typeface="Calibri" pitchFamily="34" charset="0"/>
                <a:cs typeface="Arial" pitchFamily="34" charset="0"/>
              </a:rPr>
              <a:t>pieno potere di fare guerra, concludere paci, contrattare alleanze, stabilire commerci</a:t>
            </a:r>
            <a:r>
              <a:rPr lang="it-IT" sz="2000" dirty="0" smtClean="0">
                <a:latin typeface="Arial" pitchFamily="34" charset="0"/>
                <a:ea typeface="Calibri" pitchFamily="34" charset="0"/>
                <a:cs typeface="Arial" pitchFamily="34" charset="0"/>
              </a:rPr>
              <a:t> e fare tutti gli altri atti e cose che Stati liberi e indipendenti possono di diritto fare. E per il sostegno di questa Dichiarazione, con ferma fiducia nella Protezione della Divina Provvidenza, noi diamo in pegno l’un l’altro le nostre Vite, le nostre Fortune e il nostro Sacro Onore.</a:t>
            </a:r>
            <a:r>
              <a:rPr lang="it-IT" sz="2000" dirty="0" smtClean="0">
                <a:latin typeface="Arial" pitchFamily="34" charset="0"/>
                <a:cs typeface="Arial" pitchFamily="34" charset="0"/>
              </a:rPr>
              <a:t> </a:t>
            </a:r>
          </a:p>
        </p:txBody>
      </p:sp>
      <p:sp>
        <p:nvSpPr>
          <p:cNvPr id="3" name="CasellaDiTesto 2"/>
          <p:cNvSpPr txBox="1"/>
          <p:nvPr/>
        </p:nvSpPr>
        <p:spPr>
          <a:xfrm>
            <a:off x="3071802" y="0"/>
            <a:ext cx="5929354" cy="369332"/>
          </a:xfrm>
          <a:prstGeom prst="rect">
            <a:avLst/>
          </a:prstGeom>
          <a:noFill/>
        </p:spPr>
        <p:txBody>
          <a:bodyPr wrap="square" rtlCol="0">
            <a:spAutoFit/>
          </a:bodyPr>
          <a:lstStyle/>
          <a:p>
            <a:pPr algn="r"/>
            <a:r>
              <a:rPr lang="it-IT" i="1" dirty="0" smtClean="0"/>
              <a:t>Si chiude con la dichiarazione di indipendenza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428610"/>
            <a:ext cx="8215370" cy="523220"/>
          </a:xfrm>
          <a:prstGeom prst="rect">
            <a:avLst/>
          </a:prstGeom>
          <a:noFill/>
        </p:spPr>
        <p:txBody>
          <a:bodyPr wrap="square" rtlCol="0">
            <a:spAutoFit/>
          </a:bodyPr>
          <a:lstStyle/>
          <a:p>
            <a:pPr algn="ctr"/>
            <a:r>
              <a:rPr lang="it-IT" sz="2800" dirty="0" smtClean="0"/>
              <a:t>1777: nasce la </a:t>
            </a:r>
            <a:r>
              <a:rPr lang="it-IT" sz="2800" b="1" dirty="0" smtClean="0">
                <a:solidFill>
                  <a:srgbClr val="FF0000"/>
                </a:solidFill>
              </a:rPr>
              <a:t>BANDIERA</a:t>
            </a:r>
            <a:r>
              <a:rPr lang="it-IT" sz="2800" dirty="0" smtClean="0"/>
              <a:t> (13 strisce, 13 stelle)</a:t>
            </a:r>
          </a:p>
        </p:txBody>
      </p:sp>
      <p:pic>
        <p:nvPicPr>
          <p:cNvPr id="11266" name="Picture 2" descr="Visualizza immagine di origine"/>
          <p:cNvPicPr>
            <a:picLocks noChangeAspect="1" noChangeArrowheads="1"/>
          </p:cNvPicPr>
          <p:nvPr/>
        </p:nvPicPr>
        <p:blipFill>
          <a:blip r:embed="rId2" cstate="print"/>
          <a:srcRect/>
          <a:stretch>
            <a:fillRect/>
          </a:stretch>
        </p:blipFill>
        <p:spPr bwMode="auto">
          <a:xfrm>
            <a:off x="928662" y="857238"/>
            <a:ext cx="7072362" cy="405482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5786" y="2285998"/>
            <a:ext cx="7429552"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000" dirty="0" smtClean="0"/>
              <a:t>COME SI ARRIVA ALLA COSTITUZIONE?</a:t>
            </a:r>
          </a:p>
        </p:txBody>
      </p:sp>
      <p:sp>
        <p:nvSpPr>
          <p:cNvPr id="3" name="CasellaDiTesto 2"/>
          <p:cNvSpPr txBox="1"/>
          <p:nvPr/>
        </p:nvSpPr>
        <p:spPr>
          <a:xfrm>
            <a:off x="1000100" y="785800"/>
            <a:ext cx="7215238" cy="523220"/>
          </a:xfrm>
          <a:prstGeom prst="rect">
            <a:avLst/>
          </a:prstGeom>
          <a:noFill/>
        </p:spPr>
        <p:txBody>
          <a:bodyPr wrap="square" rtlCol="0">
            <a:spAutoFit/>
          </a:bodyPr>
          <a:lstStyle/>
          <a:p>
            <a:pPr algn="ctr"/>
            <a:r>
              <a:rPr lang="it-IT" sz="2800" dirty="0" smtClean="0"/>
              <a:t>NASCE LA DEMOCRAZIA MODERNA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00166" y="714362"/>
            <a:ext cx="6000792" cy="954107"/>
          </a:xfrm>
          <a:prstGeom prst="rect">
            <a:avLst/>
          </a:prstGeom>
          <a:noFill/>
        </p:spPr>
        <p:txBody>
          <a:bodyPr wrap="square" rtlCol="0">
            <a:spAutoFit/>
          </a:bodyPr>
          <a:lstStyle/>
          <a:p>
            <a:r>
              <a:rPr lang="it-IT" sz="2800" dirty="0" smtClean="0"/>
              <a:t>All’inizio l’assetto politico è </a:t>
            </a:r>
            <a:r>
              <a:rPr lang="it-IT" sz="2800" b="1" dirty="0" smtClean="0"/>
              <a:t>CONFUSO</a:t>
            </a:r>
            <a:r>
              <a:rPr lang="it-IT" sz="2800" dirty="0" smtClean="0"/>
              <a:t>:</a:t>
            </a:r>
          </a:p>
          <a:p>
            <a:r>
              <a:rPr lang="it-IT" sz="2800" dirty="0" smtClean="0"/>
              <a:t>- Quale forma politica darsi?</a:t>
            </a:r>
          </a:p>
        </p:txBody>
      </p:sp>
      <p:sp>
        <p:nvSpPr>
          <p:cNvPr id="3" name="CasellaDiTesto 2"/>
          <p:cNvSpPr txBox="1"/>
          <p:nvPr/>
        </p:nvSpPr>
        <p:spPr>
          <a:xfrm>
            <a:off x="785786" y="2214560"/>
            <a:ext cx="7429552"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Nessuno vuole perdere la propria </a:t>
            </a:r>
            <a:r>
              <a:rPr lang="it-IT" sz="2800" b="1" dirty="0" smtClean="0"/>
              <a:t>AUTONOMIA</a:t>
            </a:r>
          </a:p>
          <a:p>
            <a:pPr algn="ctr"/>
            <a:endParaRPr lang="it-IT" sz="2800" dirty="0" smtClean="0"/>
          </a:p>
          <a:p>
            <a:pPr algn="ctr"/>
            <a:r>
              <a:rPr lang="it-IT" sz="2800" dirty="0" smtClean="0"/>
              <a:t>Ma l’</a:t>
            </a:r>
            <a:r>
              <a:rPr lang="it-IT" sz="2800" b="1" dirty="0" smtClean="0"/>
              <a:t>UNITÀ</a:t>
            </a:r>
            <a:r>
              <a:rPr lang="it-IT" sz="2800" dirty="0" smtClean="0"/>
              <a:t> è necessaria.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00430" y="428610"/>
            <a:ext cx="1785950" cy="523220"/>
          </a:xfrm>
          <a:prstGeom prst="rect">
            <a:avLst/>
          </a:prstGeom>
          <a:noFill/>
        </p:spPr>
        <p:txBody>
          <a:bodyPr wrap="square" rtlCol="0">
            <a:spAutoFit/>
          </a:bodyPr>
          <a:lstStyle/>
          <a:p>
            <a:r>
              <a:rPr lang="it-IT" sz="2800" dirty="0" smtClean="0"/>
              <a:t>DIBATTITO</a:t>
            </a:r>
          </a:p>
        </p:txBody>
      </p:sp>
      <p:sp>
        <p:nvSpPr>
          <p:cNvPr id="3" name="CasellaDiTesto 2"/>
          <p:cNvSpPr txBox="1"/>
          <p:nvPr/>
        </p:nvSpPr>
        <p:spPr>
          <a:xfrm>
            <a:off x="500034" y="428610"/>
            <a:ext cx="2214578"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FEDERALISTI</a:t>
            </a:r>
          </a:p>
        </p:txBody>
      </p:sp>
      <p:sp>
        <p:nvSpPr>
          <p:cNvPr id="4" name="CasellaDiTesto 3"/>
          <p:cNvSpPr txBox="1"/>
          <p:nvPr/>
        </p:nvSpPr>
        <p:spPr>
          <a:xfrm>
            <a:off x="5857884" y="428610"/>
            <a:ext cx="3000396"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CONFEDERALISTI</a:t>
            </a:r>
          </a:p>
        </p:txBody>
      </p:sp>
      <p:sp>
        <p:nvSpPr>
          <p:cNvPr id="5" name="Ovale 4"/>
          <p:cNvSpPr/>
          <p:nvPr/>
        </p:nvSpPr>
        <p:spPr>
          <a:xfrm>
            <a:off x="2071670" y="1142990"/>
            <a:ext cx="2500330" cy="2143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2786050" y="1571618"/>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7" name="Ovale 6"/>
          <p:cNvSpPr/>
          <p:nvPr/>
        </p:nvSpPr>
        <p:spPr>
          <a:xfrm>
            <a:off x="3571868" y="185737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8" name="Ovale 7"/>
          <p:cNvSpPr/>
          <p:nvPr/>
        </p:nvSpPr>
        <p:spPr>
          <a:xfrm>
            <a:off x="2714612" y="2285998"/>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9" name="Ovale 8"/>
          <p:cNvSpPr/>
          <p:nvPr/>
        </p:nvSpPr>
        <p:spPr>
          <a:xfrm>
            <a:off x="3714744" y="221456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0" name="Ovale 9"/>
          <p:cNvSpPr/>
          <p:nvPr/>
        </p:nvSpPr>
        <p:spPr>
          <a:xfrm>
            <a:off x="3286116" y="2857502"/>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1" name="CasellaDiTesto 10"/>
          <p:cNvSpPr txBox="1"/>
          <p:nvPr/>
        </p:nvSpPr>
        <p:spPr>
          <a:xfrm>
            <a:off x="285720" y="3573840"/>
            <a:ext cx="3071834" cy="1569660"/>
          </a:xfrm>
          <a:prstGeom prst="rect">
            <a:avLst/>
          </a:prstGeom>
          <a:noFill/>
        </p:spPr>
        <p:txBody>
          <a:bodyPr wrap="square" rtlCol="0">
            <a:spAutoFit/>
          </a:bodyPr>
          <a:lstStyle/>
          <a:p>
            <a:r>
              <a:rPr lang="it-IT" sz="2400" b="1" dirty="0" smtClean="0"/>
              <a:t>GOVERNO CENTRALE PIU’ FORTE</a:t>
            </a:r>
          </a:p>
          <a:p>
            <a:r>
              <a:rPr lang="it-IT" sz="2400" dirty="0" smtClean="0"/>
              <a:t>- difesa, politica estera, politica economica</a:t>
            </a:r>
          </a:p>
        </p:txBody>
      </p:sp>
      <p:cxnSp>
        <p:nvCxnSpPr>
          <p:cNvPr id="13" name="Connettore 2 12"/>
          <p:cNvCxnSpPr/>
          <p:nvPr/>
        </p:nvCxnSpPr>
        <p:spPr>
          <a:xfrm rot="10800000">
            <a:off x="2857488" y="714362"/>
            <a:ext cx="57150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Connettore 2 13"/>
          <p:cNvCxnSpPr>
            <a:stCxn id="2" idx="3"/>
          </p:cNvCxnSpPr>
          <p:nvPr/>
        </p:nvCxnSpPr>
        <p:spPr>
          <a:xfrm>
            <a:off x="5286380" y="690220"/>
            <a:ext cx="428628" cy="241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CasellaDiTesto 19"/>
          <p:cNvSpPr txBox="1"/>
          <p:nvPr/>
        </p:nvSpPr>
        <p:spPr>
          <a:xfrm>
            <a:off x="5072066" y="2357436"/>
            <a:ext cx="3286148" cy="1569660"/>
          </a:xfrm>
          <a:prstGeom prst="rect">
            <a:avLst/>
          </a:prstGeom>
          <a:noFill/>
        </p:spPr>
        <p:txBody>
          <a:bodyPr wrap="square" rtlCol="0">
            <a:spAutoFit/>
          </a:bodyPr>
          <a:lstStyle/>
          <a:p>
            <a:r>
              <a:rPr lang="it-IT" sz="2400" b="1" dirty="0" smtClean="0"/>
              <a:t>GOVERNI LOCALI</a:t>
            </a:r>
          </a:p>
          <a:p>
            <a:pPr>
              <a:buFontTx/>
              <a:buChar char="-"/>
            </a:pPr>
            <a:r>
              <a:rPr lang="it-IT" sz="2400" dirty="0" smtClean="0"/>
              <a:t>Sottostanno al governo centrale</a:t>
            </a:r>
          </a:p>
          <a:p>
            <a:pPr>
              <a:buFontTx/>
              <a:buChar char="-"/>
            </a:pPr>
            <a:r>
              <a:rPr lang="it-IT" sz="2400" dirty="0" smtClean="0"/>
              <a:t> Amministrazione locale</a:t>
            </a:r>
          </a:p>
        </p:txBody>
      </p:sp>
      <p:sp>
        <p:nvSpPr>
          <p:cNvPr id="21" name="Arco 20"/>
          <p:cNvSpPr/>
          <p:nvPr/>
        </p:nvSpPr>
        <p:spPr>
          <a:xfrm flipH="1" flipV="1">
            <a:off x="1357290" y="1071552"/>
            <a:ext cx="928694" cy="857256"/>
          </a:xfrm>
          <a:prstGeom prst="arc">
            <a:avLst>
              <a:gd name="adj1" fmla="val 16485926"/>
              <a:gd name="adj2" fmla="val 0"/>
            </a:avLst>
          </a:prstGeom>
          <a:ln>
            <a:headEnd type="arrow" w="med" len="med"/>
            <a:tailEnd type="non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it-I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00430" y="428610"/>
            <a:ext cx="1785950" cy="523220"/>
          </a:xfrm>
          <a:prstGeom prst="rect">
            <a:avLst/>
          </a:prstGeom>
          <a:noFill/>
        </p:spPr>
        <p:txBody>
          <a:bodyPr wrap="square" rtlCol="0">
            <a:spAutoFit/>
          </a:bodyPr>
          <a:lstStyle/>
          <a:p>
            <a:r>
              <a:rPr lang="it-IT" sz="2800" dirty="0" smtClean="0"/>
              <a:t>DIBATTITO</a:t>
            </a:r>
          </a:p>
        </p:txBody>
      </p:sp>
      <p:sp>
        <p:nvSpPr>
          <p:cNvPr id="3" name="CasellaDiTesto 2"/>
          <p:cNvSpPr txBox="1"/>
          <p:nvPr/>
        </p:nvSpPr>
        <p:spPr>
          <a:xfrm>
            <a:off x="500034" y="428610"/>
            <a:ext cx="2214578"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FEDERALISTI</a:t>
            </a:r>
          </a:p>
        </p:txBody>
      </p:sp>
      <p:sp>
        <p:nvSpPr>
          <p:cNvPr id="4" name="CasellaDiTesto 3"/>
          <p:cNvSpPr txBox="1"/>
          <p:nvPr/>
        </p:nvSpPr>
        <p:spPr>
          <a:xfrm>
            <a:off x="5857884" y="428610"/>
            <a:ext cx="3000396"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CONFEDERALISTI</a:t>
            </a:r>
          </a:p>
        </p:txBody>
      </p:sp>
      <p:sp>
        <p:nvSpPr>
          <p:cNvPr id="5" name="Ovale 4"/>
          <p:cNvSpPr/>
          <p:nvPr/>
        </p:nvSpPr>
        <p:spPr>
          <a:xfrm>
            <a:off x="4000496" y="1214428"/>
            <a:ext cx="2500330" cy="2143140"/>
          </a:xfrm>
          <a:prstGeom prst="ellipse">
            <a:avLst/>
          </a:prstGeom>
          <a:ln>
            <a:prstDash val="lg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 name="Ovale 5"/>
          <p:cNvSpPr/>
          <p:nvPr/>
        </p:nvSpPr>
        <p:spPr>
          <a:xfrm>
            <a:off x="4714876" y="1643056"/>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7" name="Ovale 6"/>
          <p:cNvSpPr/>
          <p:nvPr/>
        </p:nvSpPr>
        <p:spPr>
          <a:xfrm>
            <a:off x="5500694" y="1928808"/>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8" name="Ovale 7"/>
          <p:cNvSpPr/>
          <p:nvPr/>
        </p:nvSpPr>
        <p:spPr>
          <a:xfrm>
            <a:off x="4643438" y="2357436"/>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9" name="Ovale 8"/>
          <p:cNvSpPr/>
          <p:nvPr/>
        </p:nvSpPr>
        <p:spPr>
          <a:xfrm>
            <a:off x="5643570" y="2285998"/>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0" name="Ovale 9"/>
          <p:cNvSpPr/>
          <p:nvPr/>
        </p:nvSpPr>
        <p:spPr>
          <a:xfrm>
            <a:off x="5214942" y="2928940"/>
            <a:ext cx="214314" cy="21431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1" name="CasellaDiTesto 10"/>
          <p:cNvSpPr txBox="1"/>
          <p:nvPr/>
        </p:nvSpPr>
        <p:spPr>
          <a:xfrm>
            <a:off x="5786446" y="3286130"/>
            <a:ext cx="3071834" cy="1200329"/>
          </a:xfrm>
          <a:prstGeom prst="rect">
            <a:avLst/>
          </a:prstGeom>
          <a:noFill/>
        </p:spPr>
        <p:txBody>
          <a:bodyPr wrap="square" rtlCol="0">
            <a:spAutoFit/>
          </a:bodyPr>
          <a:lstStyle/>
          <a:p>
            <a:r>
              <a:rPr lang="it-IT" sz="2400" b="1" dirty="0" smtClean="0"/>
              <a:t>GOVERNO CENTRALE PIU’ DEBOLE</a:t>
            </a:r>
          </a:p>
          <a:p>
            <a:r>
              <a:rPr lang="it-IT" sz="2400" dirty="0" smtClean="0"/>
              <a:t>- Politica estera</a:t>
            </a:r>
          </a:p>
        </p:txBody>
      </p:sp>
      <p:cxnSp>
        <p:nvCxnSpPr>
          <p:cNvPr id="13" name="Connettore 2 12"/>
          <p:cNvCxnSpPr/>
          <p:nvPr/>
        </p:nvCxnSpPr>
        <p:spPr>
          <a:xfrm rot="10800000">
            <a:off x="2857488" y="714362"/>
            <a:ext cx="57150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Connettore 2 13"/>
          <p:cNvCxnSpPr>
            <a:stCxn id="2" idx="3"/>
          </p:cNvCxnSpPr>
          <p:nvPr/>
        </p:nvCxnSpPr>
        <p:spPr>
          <a:xfrm>
            <a:off x="5286380" y="690220"/>
            <a:ext cx="428628" cy="241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CasellaDiTesto 19"/>
          <p:cNvSpPr txBox="1"/>
          <p:nvPr/>
        </p:nvSpPr>
        <p:spPr>
          <a:xfrm>
            <a:off x="428596" y="1785932"/>
            <a:ext cx="3286148" cy="1200329"/>
          </a:xfrm>
          <a:prstGeom prst="rect">
            <a:avLst/>
          </a:prstGeom>
          <a:noFill/>
        </p:spPr>
        <p:txBody>
          <a:bodyPr wrap="square" rtlCol="0">
            <a:spAutoFit/>
          </a:bodyPr>
          <a:lstStyle/>
          <a:p>
            <a:r>
              <a:rPr lang="it-IT" sz="2400" b="1" dirty="0" smtClean="0"/>
              <a:t>GOVERNI LOCALI QUASI DEL TUTTO AUTONOMI E INDIPENDENTI</a:t>
            </a:r>
          </a:p>
        </p:txBody>
      </p:sp>
      <p:sp>
        <p:nvSpPr>
          <p:cNvPr id="21" name="Arco 20"/>
          <p:cNvSpPr/>
          <p:nvPr/>
        </p:nvSpPr>
        <p:spPr>
          <a:xfrm flipV="1">
            <a:off x="6357950" y="857238"/>
            <a:ext cx="1214446" cy="857256"/>
          </a:xfrm>
          <a:prstGeom prst="arc">
            <a:avLst>
              <a:gd name="adj1" fmla="val 16485926"/>
              <a:gd name="adj2" fmla="val 0"/>
            </a:avLst>
          </a:prstGeom>
          <a:ln>
            <a:headEnd type="arrow" w="med" len="med"/>
            <a:tailEnd type="non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42976" y="642924"/>
            <a:ext cx="7072362" cy="523220"/>
          </a:xfrm>
          <a:prstGeom prst="rect">
            <a:avLst/>
          </a:prstGeom>
          <a:noFill/>
        </p:spPr>
        <p:txBody>
          <a:bodyPr wrap="square" rtlCol="0">
            <a:spAutoFit/>
          </a:bodyPr>
          <a:lstStyle/>
          <a:p>
            <a:pPr algn="ctr"/>
            <a:r>
              <a:rPr lang="it-IT" sz="2800" dirty="0" smtClean="0"/>
              <a:t>Prevalgono i </a:t>
            </a:r>
            <a:r>
              <a:rPr lang="it-IT" sz="2800" b="1" dirty="0" smtClean="0"/>
              <a:t>FEDERALISTI</a:t>
            </a:r>
          </a:p>
        </p:txBody>
      </p:sp>
      <p:sp>
        <p:nvSpPr>
          <p:cNvPr id="3" name="CasellaDiTesto 2"/>
          <p:cNvSpPr txBox="1"/>
          <p:nvPr/>
        </p:nvSpPr>
        <p:spPr>
          <a:xfrm>
            <a:off x="1142976" y="1643056"/>
            <a:ext cx="7143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600" b="1" dirty="0" smtClean="0">
                <a:solidFill>
                  <a:srgbClr val="FF0000"/>
                </a:solidFill>
              </a:rPr>
              <a:t>COSTITUZIONE</a:t>
            </a:r>
            <a:r>
              <a:rPr lang="it-IT" sz="2800" dirty="0" smtClean="0"/>
              <a:t> (1788)</a:t>
            </a:r>
          </a:p>
        </p:txBody>
      </p:sp>
      <p:sp>
        <p:nvSpPr>
          <p:cNvPr id="4" name="CasellaDiTesto 3"/>
          <p:cNvSpPr txBox="1"/>
          <p:nvPr/>
        </p:nvSpPr>
        <p:spPr>
          <a:xfrm>
            <a:off x="1142976" y="3071816"/>
            <a:ext cx="7000924" cy="954107"/>
          </a:xfrm>
          <a:prstGeom prst="rect">
            <a:avLst/>
          </a:prstGeom>
          <a:noFill/>
        </p:spPr>
        <p:txBody>
          <a:bodyPr wrap="square" rtlCol="0">
            <a:spAutoFit/>
          </a:bodyPr>
          <a:lstStyle/>
          <a:p>
            <a:pPr algn="ctr"/>
            <a:r>
              <a:rPr lang="it-IT" sz="2800" dirty="0" smtClean="0"/>
              <a:t>GLI USA DIVENGONO UNA REPUBBLICA DEMOCRATICA FEDERALE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8662" y="1428742"/>
            <a:ext cx="7143800" cy="1200329"/>
          </a:xfrm>
          <a:prstGeom prst="rect">
            <a:avLst/>
          </a:prstGeom>
          <a:noFill/>
        </p:spPr>
        <p:txBody>
          <a:bodyPr wrap="square" rtlCol="0">
            <a:spAutoFit/>
          </a:bodyPr>
          <a:lstStyle/>
          <a:p>
            <a:pPr algn="ctr"/>
            <a:r>
              <a:rPr lang="it-IT" sz="2800" dirty="0" smtClean="0"/>
              <a:t>Si segue il principio della </a:t>
            </a:r>
            <a:r>
              <a:rPr lang="it-IT" sz="3600" b="1" dirty="0" smtClean="0">
                <a:solidFill>
                  <a:srgbClr val="FF0000"/>
                </a:solidFill>
              </a:rPr>
              <a:t>DIVISIONE DEI POTERI</a:t>
            </a:r>
            <a:r>
              <a:rPr lang="it-IT" sz="3600" dirty="0" smtClean="0">
                <a:solidFill>
                  <a:srgbClr val="FF0000"/>
                </a:solidFill>
              </a:rPr>
              <a:t> </a:t>
            </a:r>
            <a:r>
              <a:rPr lang="it-IT" sz="2800" dirty="0" smtClean="0"/>
              <a:t>di </a:t>
            </a:r>
            <a:r>
              <a:rPr lang="it-IT" sz="2800" dirty="0" err="1" smtClean="0"/>
              <a:t>Montesquieu</a:t>
            </a:r>
            <a:endParaRPr lang="it-IT" sz="2800" dirty="0" smtClean="0"/>
          </a:p>
        </p:txBody>
      </p:sp>
      <p:pic>
        <p:nvPicPr>
          <p:cNvPr id="57346" name="Picture 2" descr="Visualizza immagine di origine"/>
          <p:cNvPicPr>
            <a:picLocks noChangeAspect="1" noChangeArrowheads="1"/>
          </p:cNvPicPr>
          <p:nvPr/>
        </p:nvPicPr>
        <p:blipFill>
          <a:blip r:embed="rId2" cstate="print"/>
          <a:srcRect/>
          <a:stretch>
            <a:fillRect/>
          </a:stretch>
        </p:blipFill>
        <p:spPr bwMode="auto">
          <a:xfrm>
            <a:off x="6653983" y="2133626"/>
            <a:ext cx="2490017" cy="300987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285734"/>
            <a:ext cx="8358246" cy="4031873"/>
          </a:xfrm>
          <a:prstGeom prst="rect">
            <a:avLst/>
          </a:prstGeom>
          <a:noFill/>
        </p:spPr>
        <p:txBody>
          <a:bodyPr wrap="square" rtlCol="0">
            <a:spAutoFit/>
          </a:bodyPr>
          <a:lstStyle/>
          <a:p>
            <a:pPr algn="ctr"/>
            <a:r>
              <a:rPr lang="it-IT" sz="3200" dirty="0" smtClean="0">
                <a:solidFill>
                  <a:srgbClr val="FF0000"/>
                </a:solidFill>
              </a:rPr>
              <a:t>Il </a:t>
            </a:r>
            <a:r>
              <a:rPr lang="it-IT" sz="3200" b="1" cap="small" dirty="0" smtClean="0">
                <a:solidFill>
                  <a:srgbClr val="FF0000"/>
                </a:solidFill>
              </a:rPr>
              <a:t>potere esecutivo</a:t>
            </a:r>
            <a:r>
              <a:rPr lang="it-IT" sz="3200" dirty="0" smtClean="0">
                <a:solidFill>
                  <a:srgbClr val="FF0000"/>
                </a:solidFill>
              </a:rPr>
              <a:t> </a:t>
            </a:r>
          </a:p>
          <a:p>
            <a:r>
              <a:rPr lang="it-IT" sz="2800" b="1" cap="small" dirty="0" smtClean="0">
                <a:solidFill>
                  <a:srgbClr val="FF0000"/>
                </a:solidFill>
              </a:rPr>
              <a:t>Presidente</a:t>
            </a:r>
            <a:r>
              <a:rPr lang="it-IT" sz="2800" dirty="0" smtClean="0"/>
              <a:t> </a:t>
            </a:r>
            <a:r>
              <a:rPr lang="it-IT" sz="2800" b="1" dirty="0" smtClean="0"/>
              <a:t>eletto ogni 4 anni dal popolo </a:t>
            </a:r>
            <a:r>
              <a:rPr lang="it-IT" sz="2800" dirty="0" smtClean="0"/>
              <a:t>(suffragio universale maschile – perlomeno di chi è considerato cittadino). </a:t>
            </a:r>
          </a:p>
          <a:p>
            <a:r>
              <a:rPr lang="it-IT" sz="2800" dirty="0" smtClean="0"/>
              <a:t>Il Presidente: 1) </a:t>
            </a:r>
            <a:r>
              <a:rPr lang="it-IT" sz="2800" b="1" dirty="0" smtClean="0"/>
              <a:t>nomina il governo; </a:t>
            </a:r>
            <a:r>
              <a:rPr lang="it-IT" sz="2800" dirty="0" smtClean="0"/>
              <a:t>2)</a:t>
            </a:r>
            <a:r>
              <a:rPr lang="it-IT" sz="2800" b="1" dirty="0" smtClean="0"/>
              <a:t> nomina i giudici della Corte Suprema</a:t>
            </a:r>
            <a:r>
              <a:rPr lang="it-IT" sz="2800" dirty="0" smtClean="0"/>
              <a:t>; 3) ha </a:t>
            </a:r>
            <a:r>
              <a:rPr lang="it-IT" sz="2800" b="1" dirty="0" smtClean="0"/>
              <a:t>diritto di veto</a:t>
            </a:r>
            <a:r>
              <a:rPr lang="it-IT" sz="2800" dirty="0" smtClean="0"/>
              <a:t>. </a:t>
            </a:r>
          </a:p>
          <a:p>
            <a:endParaRPr lang="it-IT" sz="2800" dirty="0" smtClean="0"/>
          </a:p>
          <a:p>
            <a:endParaRPr lang="it-IT" sz="2800" dirty="0" smtClean="0"/>
          </a:p>
          <a:p>
            <a:r>
              <a:rPr lang="it-IT" sz="2800" dirty="0" smtClean="0"/>
              <a:t>Primo Presidente: </a:t>
            </a:r>
            <a:r>
              <a:rPr lang="it-IT" sz="2800" b="1" u="sng" dirty="0" smtClean="0"/>
              <a:t>G. Washington</a:t>
            </a:r>
            <a:r>
              <a:rPr lang="it-IT" sz="2800" dirty="0" smtClean="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00034" y="1000114"/>
            <a:ext cx="4357718" cy="2677656"/>
          </a:xfrm>
          <a:prstGeom prst="rect">
            <a:avLst/>
          </a:prstGeom>
          <a:noFill/>
        </p:spPr>
        <p:txBody>
          <a:bodyPr wrap="square" rtlCol="0">
            <a:spAutoFit/>
          </a:bodyPr>
          <a:lstStyle/>
          <a:p>
            <a:pPr algn="ctr"/>
            <a:r>
              <a:rPr lang="it-IT" sz="2800" dirty="0" smtClean="0"/>
              <a:t>1600, PRIMA COLONIA: </a:t>
            </a:r>
            <a:r>
              <a:rPr lang="it-IT" sz="2800" b="1" dirty="0" smtClean="0"/>
              <a:t>VIRGINIA</a:t>
            </a:r>
          </a:p>
          <a:p>
            <a:pPr>
              <a:buFontTx/>
              <a:buChar char="-"/>
            </a:pPr>
            <a:r>
              <a:rPr lang="it-IT" sz="2800" dirty="0" smtClean="0"/>
              <a:t> In onore della “regina vergine”</a:t>
            </a:r>
          </a:p>
          <a:p>
            <a:pPr>
              <a:buFontTx/>
              <a:buChar char="-"/>
            </a:pPr>
            <a:r>
              <a:rPr lang="it-IT" sz="2800" dirty="0"/>
              <a:t> </a:t>
            </a:r>
            <a:r>
              <a:rPr lang="it-IT" sz="2800" dirty="0" smtClean="0"/>
              <a:t>Introduzione della coltivazione del tabacco</a:t>
            </a:r>
          </a:p>
        </p:txBody>
      </p:sp>
      <p:pic>
        <p:nvPicPr>
          <p:cNvPr id="16386" name="Picture 2" descr="Visualizza immagine di origine"/>
          <p:cNvPicPr>
            <a:picLocks noChangeAspect="1" noChangeArrowheads="1"/>
          </p:cNvPicPr>
          <p:nvPr/>
        </p:nvPicPr>
        <p:blipFill>
          <a:blip r:embed="rId2" cstate="print"/>
          <a:srcRect/>
          <a:stretch>
            <a:fillRect/>
          </a:stretch>
        </p:blipFill>
        <p:spPr bwMode="auto">
          <a:xfrm>
            <a:off x="5000628" y="142858"/>
            <a:ext cx="3885836" cy="471489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357172"/>
            <a:ext cx="8643998" cy="3600986"/>
          </a:xfrm>
          <a:prstGeom prst="rect">
            <a:avLst/>
          </a:prstGeom>
          <a:noFill/>
        </p:spPr>
        <p:txBody>
          <a:bodyPr wrap="square" rtlCol="0">
            <a:spAutoFit/>
          </a:bodyPr>
          <a:lstStyle/>
          <a:p>
            <a:pPr algn="ctr"/>
            <a:r>
              <a:rPr lang="it-IT" sz="3200" dirty="0" smtClean="0">
                <a:solidFill>
                  <a:srgbClr val="FF0000"/>
                </a:solidFill>
              </a:rPr>
              <a:t>Il </a:t>
            </a:r>
            <a:r>
              <a:rPr lang="it-IT" sz="3200" b="1" cap="small" dirty="0" smtClean="0">
                <a:solidFill>
                  <a:srgbClr val="FF0000"/>
                </a:solidFill>
              </a:rPr>
              <a:t>potere legislativo</a:t>
            </a:r>
            <a:r>
              <a:rPr lang="it-IT" sz="3200" dirty="0" smtClean="0">
                <a:solidFill>
                  <a:srgbClr val="FF0000"/>
                </a:solidFill>
              </a:rPr>
              <a:t> </a:t>
            </a:r>
          </a:p>
          <a:p>
            <a:endParaRPr lang="it-IT" sz="2800" dirty="0" smtClean="0"/>
          </a:p>
          <a:p>
            <a:r>
              <a:rPr lang="it-IT" sz="2800" dirty="0" smtClean="0"/>
              <a:t>Viene dato a un </a:t>
            </a:r>
            <a:r>
              <a:rPr lang="it-IT" sz="2800" b="1" cap="small" dirty="0" smtClean="0">
                <a:solidFill>
                  <a:srgbClr val="FF0000"/>
                </a:solidFill>
              </a:rPr>
              <a:t>Congresso</a:t>
            </a:r>
            <a:r>
              <a:rPr lang="it-IT" sz="2800" dirty="0" smtClean="0"/>
              <a:t>. </a:t>
            </a:r>
          </a:p>
          <a:p>
            <a:endParaRPr lang="it-IT" sz="2800" dirty="0" smtClean="0"/>
          </a:p>
          <a:p>
            <a:r>
              <a:rPr lang="it-IT" sz="2800" dirty="0" smtClean="0"/>
              <a:t>Il Congresso viene diviso in due Camere: il </a:t>
            </a:r>
            <a:r>
              <a:rPr lang="it-IT" sz="2800" b="1" cap="small" dirty="0" smtClean="0"/>
              <a:t>Senato</a:t>
            </a:r>
            <a:r>
              <a:rPr lang="it-IT" sz="2800" dirty="0" smtClean="0"/>
              <a:t> (con 2 senatori per ogni stato) e una </a:t>
            </a:r>
            <a:r>
              <a:rPr lang="it-IT" sz="2800" b="1" cap="small" dirty="0" smtClean="0"/>
              <a:t>Camera dei Rappresentanti</a:t>
            </a:r>
            <a:r>
              <a:rPr lang="it-IT" sz="2800" dirty="0" smtClean="0"/>
              <a:t> (ripartiti secondo il numero di abitanti di ogni stato: uno Stato più grande ha più rappresentanti).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357172"/>
            <a:ext cx="8572560" cy="4093428"/>
          </a:xfrm>
          <a:prstGeom prst="rect">
            <a:avLst/>
          </a:prstGeom>
          <a:noFill/>
        </p:spPr>
        <p:txBody>
          <a:bodyPr wrap="square" rtlCol="0">
            <a:spAutoFit/>
          </a:bodyPr>
          <a:lstStyle/>
          <a:p>
            <a:pPr algn="ctr"/>
            <a:r>
              <a:rPr lang="it-IT" sz="3200" dirty="0" smtClean="0">
                <a:solidFill>
                  <a:srgbClr val="FF0000"/>
                </a:solidFill>
              </a:rPr>
              <a:t>Il </a:t>
            </a:r>
            <a:r>
              <a:rPr lang="it-IT" sz="3200" b="1" cap="small" dirty="0" smtClean="0">
                <a:solidFill>
                  <a:srgbClr val="FF0000"/>
                </a:solidFill>
              </a:rPr>
              <a:t>potere giudiziario</a:t>
            </a:r>
          </a:p>
          <a:p>
            <a:pPr algn="ctr"/>
            <a:r>
              <a:rPr lang="it-IT" sz="3200" dirty="0" smtClean="0">
                <a:solidFill>
                  <a:srgbClr val="FF0000"/>
                </a:solidFill>
              </a:rPr>
              <a:t> </a:t>
            </a:r>
          </a:p>
          <a:p>
            <a:r>
              <a:rPr lang="it-IT" sz="2800" dirty="0" smtClean="0"/>
              <a:t>Viene affidato a una </a:t>
            </a:r>
            <a:r>
              <a:rPr lang="it-IT" sz="2800" dirty="0" smtClean="0">
                <a:solidFill>
                  <a:srgbClr val="FF0000"/>
                </a:solidFill>
              </a:rPr>
              <a:t>CORTE SUPREMA</a:t>
            </a:r>
            <a:r>
              <a:rPr lang="it-IT" sz="2800" dirty="0" smtClean="0"/>
              <a:t>, composta da 9 membri nominati a vita dal Presidente. </a:t>
            </a:r>
          </a:p>
          <a:p>
            <a:r>
              <a:rPr lang="it-IT" sz="2800" dirty="0" smtClean="0"/>
              <a:t>Tale Corte Suprema deve soprattutto verificare che le leggi approvate dal Congresso e le azioni del governo risultino </a:t>
            </a:r>
            <a:r>
              <a:rPr lang="it-IT" sz="2800" b="1" u="sng" dirty="0" smtClean="0"/>
              <a:t>costituzionali</a:t>
            </a:r>
            <a:r>
              <a:rPr lang="it-IT" sz="2800" dirty="0" smtClean="0"/>
              <a:t>. </a:t>
            </a:r>
          </a:p>
          <a:p>
            <a:r>
              <a:rPr lang="it-IT" sz="2800" dirty="0" smtClean="0"/>
              <a:t>Ogni Stato poi è autonomo nella gestione della giustizia interna.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685800" y="214296"/>
            <a:ext cx="7600976" cy="4643470"/>
            <a:chOff x="1080" y="1688"/>
            <a:chExt cx="9735" cy="5625"/>
          </a:xfrm>
        </p:grpSpPr>
        <p:sp>
          <p:nvSpPr>
            <p:cNvPr id="63491" name="AutoShape 3"/>
            <p:cNvSpPr>
              <a:spLocks noChangeArrowheads="1"/>
            </p:cNvSpPr>
            <p:nvPr/>
          </p:nvSpPr>
          <p:spPr bwMode="auto">
            <a:xfrm>
              <a:off x="1080" y="1688"/>
              <a:ext cx="3162" cy="3745"/>
            </a:xfrm>
            <a:prstGeom prst="roundRect">
              <a:avLst>
                <a:gd name="adj" fmla="val 16667"/>
              </a:avLst>
            </a:prstGeom>
            <a:solidFill>
              <a:srgbClr val="C2D69B"/>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400" b="1" i="0" u="none" strike="noStrike" cap="none" normalizeH="0" baseline="0" smtClean="0">
                  <a:ln>
                    <a:noFill/>
                  </a:ln>
                  <a:solidFill>
                    <a:schemeClr val="tx1"/>
                  </a:solidFill>
                  <a:effectLst/>
                  <a:latin typeface="Calibri" pitchFamily="34" charset="0"/>
                  <a:cs typeface="Arial" pitchFamily="34" charset="0"/>
                </a:rPr>
                <a:t>Corte Suprema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1400" b="0" i="0" u="none" strike="noStrike" cap="none" normalizeH="0" baseline="0" smtClean="0">
                  <a:ln>
                    <a:noFill/>
                  </a:ln>
                  <a:solidFill>
                    <a:schemeClr val="tx1"/>
                  </a:solidFill>
                  <a:effectLst/>
                  <a:latin typeface="Calibri" pitchFamily="34" charset="0"/>
                  <a:cs typeface="Arial" pitchFamily="34" charset="0"/>
                </a:rPr>
                <a:t>9 giudici a vita nominati dal Presidente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1400" b="0"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1400" b="0" i="0" u="none" strike="noStrike" cap="none" normalizeH="0" baseline="0" smtClean="0">
                  <a:ln>
                    <a:noFill/>
                  </a:ln>
                  <a:solidFill>
                    <a:schemeClr val="tx1"/>
                  </a:solidFill>
                  <a:effectLst/>
                  <a:latin typeface="Calibri" pitchFamily="34" charset="0"/>
                  <a:cs typeface="Arial" pitchFamily="34" charset="0"/>
                </a:rPr>
                <a:t>Compito: controllo della costituzionalità delle leggi federali o di quelle dei vari Stati</a:t>
              </a:r>
              <a:endParaRPr kumimoji="0" lang="it-IT" sz="1400" b="0" i="0" u="none" strike="noStrike" cap="none" normalizeH="0" baseline="0" smtClean="0">
                <a:ln>
                  <a:noFill/>
                </a:ln>
                <a:solidFill>
                  <a:schemeClr val="tx1"/>
                </a:solidFill>
                <a:effectLst/>
                <a:latin typeface="Arial" pitchFamily="34" charset="0"/>
                <a:cs typeface="Arial" pitchFamily="34" charset="0"/>
              </a:endParaRPr>
            </a:p>
          </p:txBody>
        </p:sp>
        <p:sp>
          <p:nvSpPr>
            <p:cNvPr id="63492" name="AutoShape 4"/>
            <p:cNvSpPr>
              <a:spLocks noChangeArrowheads="1"/>
            </p:cNvSpPr>
            <p:nvPr/>
          </p:nvSpPr>
          <p:spPr bwMode="auto">
            <a:xfrm>
              <a:off x="4418" y="1688"/>
              <a:ext cx="2956" cy="3745"/>
            </a:xfrm>
            <a:prstGeom prst="roundRect">
              <a:avLst>
                <a:gd name="adj" fmla="val 16667"/>
              </a:avLst>
            </a:prstGeom>
            <a:solidFill>
              <a:srgbClr val="D99594"/>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cs typeface="Arial" pitchFamily="34" charset="0"/>
                </a:rPr>
                <a:t>Presidente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cs typeface="Arial" pitchFamily="34" charset="0"/>
                </a:rPr>
                <a:t>Eletto per 4 anni</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cs typeface="Arial" pitchFamily="34" charset="0"/>
                </a:rPr>
                <a:t>Elegge un vicepresidente e i ministri.</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cs typeface="Arial" pitchFamily="34" charset="0"/>
                </a:rPr>
                <a:t>Ha poteri nel campo della difesa, in politica estera, economica e finanziaria</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3" name="AutoShape 5"/>
            <p:cNvSpPr>
              <a:spLocks noChangeArrowheads="1"/>
            </p:cNvSpPr>
            <p:nvPr/>
          </p:nvSpPr>
          <p:spPr bwMode="auto">
            <a:xfrm>
              <a:off x="7521" y="1688"/>
              <a:ext cx="3294" cy="3745"/>
            </a:xfrm>
            <a:prstGeom prst="roundRect">
              <a:avLst>
                <a:gd name="adj" fmla="val 16667"/>
              </a:avLst>
            </a:prstGeom>
            <a:solidFill>
              <a:srgbClr val="92CDDC"/>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cs typeface="Arial" pitchFamily="34" charset="0"/>
                </a:rPr>
                <a:t>Congresso</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cs typeface="Arial" pitchFamily="34" charset="0"/>
                </a:rPr>
                <a:t>È diviso in:</a:t>
              </a:r>
            </a:p>
            <a:p>
              <a:pPr algn="just" fontAlgn="base">
                <a:spcBef>
                  <a:spcPct val="0"/>
                </a:spcBef>
                <a:spcAft>
                  <a:spcPct val="0"/>
                </a:spcAft>
                <a:buFont typeface="Arial" pitchFamily="34" charset="0"/>
                <a:buChar char="-"/>
              </a:pPr>
              <a:r>
                <a:rPr kumimoji="0" lang="it-IT" sz="1400" b="0" i="1" u="none" strike="noStrike" cap="none" normalizeH="0" baseline="0" dirty="0" smtClean="0">
                  <a:ln>
                    <a:noFill/>
                  </a:ln>
                  <a:solidFill>
                    <a:schemeClr val="tx1"/>
                  </a:solidFill>
                  <a:effectLst/>
                  <a:latin typeface="Arial" pitchFamily="34" charset="0"/>
                  <a:cs typeface="Arial" pitchFamily="34" charset="0"/>
                </a:rPr>
                <a:t>Senato</a:t>
              </a:r>
              <a:r>
                <a:rPr kumimoji="0" lang="it-IT" sz="1400" b="0" i="0" u="none" strike="noStrike" cap="none" normalizeH="0" baseline="0" dirty="0" smtClean="0">
                  <a:ln>
                    <a:noFill/>
                  </a:ln>
                  <a:solidFill>
                    <a:schemeClr val="tx1"/>
                  </a:solidFill>
                  <a:effectLst/>
                  <a:latin typeface="Arial" pitchFamily="34" charset="0"/>
                  <a:cs typeface="Arial" pitchFamily="34" charset="0"/>
                </a:rPr>
                <a:t> (2 rap-presentanti per Stato)</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it-IT" sz="1400" b="0" i="1" u="none" strike="noStrike" cap="none" normalizeH="0" baseline="0" dirty="0" smtClean="0">
                  <a:ln>
                    <a:noFill/>
                  </a:ln>
                  <a:solidFill>
                    <a:schemeClr val="tx1"/>
                  </a:solidFill>
                  <a:effectLst/>
                  <a:latin typeface="Arial" pitchFamily="34" charset="0"/>
                  <a:cs typeface="Arial" pitchFamily="34" charset="0"/>
                </a:rPr>
                <a:t>Camera dei rappresen-tanti</a:t>
              </a:r>
              <a:r>
                <a:rPr kumimoji="0" lang="it-IT" sz="1400" b="0" i="0" u="none" strike="noStrike" cap="none" normalizeH="0" baseline="0" dirty="0" smtClean="0">
                  <a:ln>
                    <a:noFill/>
                  </a:ln>
                  <a:solidFill>
                    <a:schemeClr val="tx1"/>
                  </a:solidFill>
                  <a:effectLst/>
                  <a:latin typeface="Arial" pitchFamily="34" charset="0"/>
                  <a:cs typeface="Arial" pitchFamily="34" charset="0"/>
                </a:rPr>
                <a:t> (numero pro-porzionale alla popo-lazione di uno Stato)</a:t>
              </a:r>
            </a:p>
          </p:txBody>
        </p:sp>
        <p:sp>
          <p:nvSpPr>
            <p:cNvPr id="63494" name="AutoShape 6"/>
            <p:cNvSpPr>
              <a:spLocks noChangeArrowheads="1"/>
            </p:cNvSpPr>
            <p:nvPr/>
          </p:nvSpPr>
          <p:spPr bwMode="auto">
            <a:xfrm>
              <a:off x="1271" y="6795"/>
              <a:ext cx="9353" cy="518"/>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400" b="1" i="0" u="none" strike="noStrike" cap="none" normalizeH="0" baseline="0" smtClean="0">
                  <a:ln>
                    <a:noFill/>
                  </a:ln>
                  <a:solidFill>
                    <a:schemeClr val="tx1"/>
                  </a:solidFill>
                  <a:effectLst/>
                  <a:latin typeface="Calibri" pitchFamily="34" charset="0"/>
                  <a:cs typeface="Arial" pitchFamily="34" charset="0"/>
                </a:rPr>
                <a:t>Il POPOLO</a:t>
              </a:r>
              <a:r>
                <a:rPr kumimoji="0" lang="it-IT" sz="1400" b="0" i="0" u="none" strike="noStrike" cap="none" normalizeH="0" baseline="0" smtClean="0">
                  <a:ln>
                    <a:noFill/>
                  </a:ln>
                  <a:solidFill>
                    <a:schemeClr val="tx1"/>
                  </a:solidFill>
                  <a:effectLst/>
                  <a:latin typeface="Calibri" pitchFamily="34" charset="0"/>
                  <a:cs typeface="Arial" pitchFamily="34" charset="0"/>
                </a:rPr>
                <a:t> elegge…</a:t>
              </a:r>
              <a:endParaRPr kumimoji="0" lang="it-IT" sz="1400" b="0" i="0" u="none" strike="noStrike" cap="none" normalizeH="0" baseline="0" smtClean="0">
                <a:ln>
                  <a:noFill/>
                </a:ln>
                <a:solidFill>
                  <a:schemeClr val="tx1"/>
                </a:solidFill>
                <a:effectLst/>
                <a:latin typeface="Arial" pitchFamily="34" charset="0"/>
                <a:cs typeface="Arial" pitchFamily="34" charset="0"/>
              </a:endParaRPr>
            </a:p>
          </p:txBody>
        </p:sp>
        <p:sp>
          <p:nvSpPr>
            <p:cNvPr id="63495" name="AutoShape 7"/>
            <p:cNvSpPr>
              <a:spLocks noChangeArrowheads="1"/>
            </p:cNvSpPr>
            <p:nvPr/>
          </p:nvSpPr>
          <p:spPr bwMode="auto">
            <a:xfrm>
              <a:off x="1154" y="4777"/>
              <a:ext cx="3088" cy="55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cs typeface="Arial" pitchFamily="34" charset="0"/>
                </a:rPr>
                <a:t>POTERE GIUDIZIARIO</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6" name="AutoShape 8"/>
            <p:cNvSpPr>
              <a:spLocks noChangeArrowheads="1"/>
            </p:cNvSpPr>
            <p:nvPr/>
          </p:nvSpPr>
          <p:spPr bwMode="auto">
            <a:xfrm>
              <a:off x="4433" y="4777"/>
              <a:ext cx="2941" cy="55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cs typeface="Arial" pitchFamily="34" charset="0"/>
                </a:rPr>
                <a:t>POTERE ESECUTIVO</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7" name="AutoShape 9"/>
            <p:cNvSpPr>
              <a:spLocks noChangeArrowheads="1"/>
            </p:cNvSpPr>
            <p:nvPr/>
          </p:nvSpPr>
          <p:spPr bwMode="auto">
            <a:xfrm>
              <a:off x="7521" y="4777"/>
              <a:ext cx="3294" cy="55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cs typeface="Arial" pitchFamily="34" charset="0"/>
                </a:rPr>
                <a:t>POTERE LEGISLATIVO</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8" name="AutoShape 10"/>
            <p:cNvSpPr>
              <a:spLocks noChangeArrowheads="1"/>
            </p:cNvSpPr>
            <p:nvPr/>
          </p:nvSpPr>
          <p:spPr bwMode="auto">
            <a:xfrm>
              <a:off x="5739" y="6435"/>
              <a:ext cx="206" cy="224"/>
            </a:xfrm>
            <a:prstGeom prst="upArrow">
              <a:avLst>
                <a:gd name="adj1" fmla="val 50000"/>
                <a:gd name="adj2" fmla="val 27184"/>
              </a:avLst>
            </a:prstGeom>
            <a:solidFill>
              <a:srgbClr val="FFFFFF"/>
            </a:solidFill>
            <a:ln w="9525">
              <a:solidFill>
                <a:srgbClr val="1F497D"/>
              </a:solidFill>
              <a:miter lim="800000"/>
              <a:headEnd/>
              <a:tailEnd/>
            </a:ln>
          </p:spPr>
          <p:txBody>
            <a:bodyPr vert="eaVert" wrap="square" lIns="91440" tIns="45720" rIns="91440" bIns="45720" numCol="1" anchor="t" anchorCtr="0" compatLnSpc="1">
              <a:prstTxWarp prst="textNoShape">
                <a:avLst/>
              </a:prstTxWarp>
            </a:bodyPr>
            <a:lstStyle/>
            <a:p>
              <a:endParaRPr lang="it-IT" sz="1400"/>
            </a:p>
          </p:txBody>
        </p:sp>
        <p:sp>
          <p:nvSpPr>
            <p:cNvPr id="63499" name="AutoShape 11"/>
            <p:cNvSpPr>
              <a:spLocks noChangeArrowheads="1"/>
            </p:cNvSpPr>
            <p:nvPr/>
          </p:nvSpPr>
          <p:spPr bwMode="auto">
            <a:xfrm>
              <a:off x="8918" y="5695"/>
              <a:ext cx="426" cy="642"/>
            </a:xfrm>
            <a:prstGeom prst="upArrow">
              <a:avLst>
                <a:gd name="adj1" fmla="val 50000"/>
                <a:gd name="adj2" fmla="val 37676"/>
              </a:avLst>
            </a:prstGeom>
            <a:solidFill>
              <a:srgbClr val="FFFFFF"/>
            </a:solidFill>
            <a:ln w="9525">
              <a:solidFill>
                <a:srgbClr val="1F497D"/>
              </a:solidFill>
              <a:miter lim="800000"/>
              <a:headEnd/>
              <a:tailEnd/>
            </a:ln>
          </p:spPr>
          <p:txBody>
            <a:bodyPr vert="eaVert" wrap="square" lIns="91440" tIns="45720" rIns="91440" bIns="45720" numCol="1" anchor="t" anchorCtr="0" compatLnSpc="1">
              <a:prstTxWarp prst="textNoShape">
                <a:avLst/>
              </a:prstTxWarp>
            </a:bodyPr>
            <a:lstStyle/>
            <a:p>
              <a:endParaRPr lang="it-IT" sz="1400"/>
            </a:p>
          </p:txBody>
        </p:sp>
        <p:sp>
          <p:nvSpPr>
            <p:cNvPr id="63500" name="AutoShape 12"/>
            <p:cNvSpPr>
              <a:spLocks noChangeArrowheads="1"/>
            </p:cNvSpPr>
            <p:nvPr/>
          </p:nvSpPr>
          <p:spPr bwMode="auto">
            <a:xfrm>
              <a:off x="4242" y="5834"/>
              <a:ext cx="3600" cy="503"/>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400" b="1" i="0" u="none" strike="noStrike" cap="none" normalizeH="0" baseline="0" smtClean="0">
                  <a:ln>
                    <a:noFill/>
                  </a:ln>
                  <a:solidFill>
                    <a:schemeClr val="tx1"/>
                  </a:solidFill>
                  <a:effectLst/>
                  <a:latin typeface="Calibri" pitchFamily="34" charset="0"/>
                  <a:cs typeface="Arial" pitchFamily="34" charset="0"/>
                </a:rPr>
                <a:t>I “grandi elettori”</a:t>
              </a:r>
              <a:r>
                <a:rPr kumimoji="0" lang="it-IT" sz="1400" b="0" i="0" u="none" strike="noStrike" cap="none" normalizeH="0" baseline="0" smtClean="0">
                  <a:ln>
                    <a:noFill/>
                  </a:ln>
                  <a:solidFill>
                    <a:schemeClr val="tx1"/>
                  </a:solidFill>
                  <a:effectLst/>
                  <a:latin typeface="Calibri" pitchFamily="34" charset="0"/>
                  <a:cs typeface="Arial" pitchFamily="34" charset="0"/>
                </a:rPr>
                <a:t>, che eleggono…</a:t>
              </a:r>
              <a:endParaRPr kumimoji="0" lang="it-IT" sz="1400" b="0" i="0" u="none" strike="noStrike" cap="none" normalizeH="0" baseline="0" smtClean="0">
                <a:ln>
                  <a:noFill/>
                </a:ln>
                <a:solidFill>
                  <a:schemeClr val="tx1"/>
                </a:solidFill>
                <a:effectLst/>
                <a:latin typeface="Arial" pitchFamily="34" charset="0"/>
                <a:cs typeface="Arial" pitchFamily="34" charset="0"/>
              </a:endParaRPr>
            </a:p>
          </p:txBody>
        </p:sp>
        <p:sp>
          <p:nvSpPr>
            <p:cNvPr id="63501" name="AutoShape 13"/>
            <p:cNvSpPr>
              <a:spLocks noChangeArrowheads="1"/>
            </p:cNvSpPr>
            <p:nvPr/>
          </p:nvSpPr>
          <p:spPr bwMode="auto">
            <a:xfrm flipH="1">
              <a:off x="5739" y="5433"/>
              <a:ext cx="206" cy="322"/>
            </a:xfrm>
            <a:prstGeom prst="upArrow">
              <a:avLst>
                <a:gd name="adj1" fmla="val 50000"/>
                <a:gd name="adj2" fmla="val 39078"/>
              </a:avLst>
            </a:prstGeom>
            <a:solidFill>
              <a:srgbClr val="FFFFFF"/>
            </a:solidFill>
            <a:ln w="9525">
              <a:solidFill>
                <a:srgbClr val="1F497D"/>
              </a:solidFill>
              <a:miter lim="800000"/>
              <a:headEnd/>
              <a:tailEnd/>
            </a:ln>
          </p:spPr>
          <p:txBody>
            <a:bodyPr vert="eaVert" wrap="square" lIns="91440" tIns="45720" rIns="91440" bIns="45720" numCol="1" anchor="t" anchorCtr="0" compatLnSpc="1">
              <a:prstTxWarp prst="textNoShape">
                <a:avLst/>
              </a:prstTxWarp>
            </a:bodyPr>
            <a:lstStyle/>
            <a:p>
              <a:endParaRPr lang="it-IT" sz="1400"/>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309593"/>
            <a:ext cx="8429684" cy="42165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2000" dirty="0" smtClean="0"/>
              <a:t>Nella sua storia la Costituzione degli USA ha avuto </a:t>
            </a:r>
            <a:r>
              <a:rPr lang="it-IT" sz="2800" b="1" dirty="0" smtClean="0">
                <a:solidFill>
                  <a:srgbClr val="FF0000"/>
                </a:solidFill>
              </a:rPr>
              <a:t>26 EMENDAMENTI</a:t>
            </a:r>
            <a:r>
              <a:rPr lang="it-IT" sz="2000" dirty="0" smtClean="0"/>
              <a:t>. I primi 10, approvati nel 1791, sono ritenuti fondamentali. </a:t>
            </a:r>
          </a:p>
          <a:p>
            <a:endParaRPr lang="it-IT" sz="2000" dirty="0" smtClean="0"/>
          </a:p>
          <a:p>
            <a:r>
              <a:rPr lang="it-IT" sz="2000" dirty="0" smtClean="0"/>
              <a:t>Il </a:t>
            </a:r>
            <a:r>
              <a:rPr lang="it-IT" sz="2000" b="1" dirty="0" smtClean="0"/>
              <a:t>primo emendamento</a:t>
            </a:r>
            <a:r>
              <a:rPr lang="it-IT" sz="2000" dirty="0" smtClean="0"/>
              <a:t> rappresenta ad esempio uno dei principi essenziali su cui si sono basate nei secoli successivi le costituzioni liberali e democratiche: esso tutela i diritti fondamentali del cittadino.</a:t>
            </a:r>
          </a:p>
          <a:p>
            <a:endParaRPr lang="it-IT" sz="2000" dirty="0" smtClean="0"/>
          </a:p>
          <a:p>
            <a:r>
              <a:rPr lang="it-IT" sz="2400" dirty="0" smtClean="0"/>
              <a:t>“</a:t>
            </a:r>
            <a:r>
              <a:rPr lang="it-IT" sz="2400" i="1" dirty="0" smtClean="0"/>
              <a:t>Il Congresso non potrà fare alcuna legge per il riconoscimento di qualsiasi religione, o per proibirne il libero culto; o per limitare la liberà di parola o di stampa; o il diritto che hanno i cittadini di riunirsi in forma pacifica e di inoltrare petizioni al governo per la riparazione di torti subiti</a:t>
            </a:r>
            <a:r>
              <a:rPr lang="it-IT" sz="2400" dirty="0" smtClean="0"/>
              <a:t> […]”</a:t>
            </a:r>
            <a:endParaRPr lang="it-IT"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43042" y="500048"/>
            <a:ext cx="6143668"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4000" dirty="0" smtClean="0"/>
              <a:t>STATI UNITI NELL’OTTOCENTO</a:t>
            </a:r>
          </a:p>
        </p:txBody>
      </p:sp>
      <p:pic>
        <p:nvPicPr>
          <p:cNvPr id="64514" name="Picture 2" descr="Visualizza immagine di origine"/>
          <p:cNvPicPr>
            <a:picLocks noChangeAspect="1" noChangeArrowheads="1"/>
          </p:cNvPicPr>
          <p:nvPr/>
        </p:nvPicPr>
        <p:blipFill>
          <a:blip r:embed="rId2" cstate="print"/>
          <a:srcRect/>
          <a:stretch>
            <a:fillRect/>
          </a:stretch>
        </p:blipFill>
        <p:spPr bwMode="auto">
          <a:xfrm>
            <a:off x="1643042" y="2214560"/>
            <a:ext cx="6143668" cy="2556759"/>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571486"/>
            <a:ext cx="8429684" cy="3416320"/>
          </a:xfrm>
          <a:prstGeom prst="rect">
            <a:avLst/>
          </a:prstGeom>
          <a:noFill/>
        </p:spPr>
        <p:txBody>
          <a:bodyPr wrap="square" rtlCol="0">
            <a:spAutoFit/>
          </a:bodyPr>
          <a:lstStyle/>
          <a:p>
            <a:pPr algn="ctr"/>
            <a:r>
              <a:rPr lang="it-IT" sz="2800" dirty="0" smtClean="0"/>
              <a:t>Prima metà dell’Ottocento</a:t>
            </a:r>
          </a:p>
          <a:p>
            <a:pPr algn="ctr"/>
            <a:endParaRPr lang="it-IT" sz="2800" dirty="0" smtClean="0"/>
          </a:p>
          <a:p>
            <a:pPr algn="ctr"/>
            <a:r>
              <a:rPr lang="it-IT" sz="4800" b="1" dirty="0" smtClean="0">
                <a:solidFill>
                  <a:srgbClr val="FF0000"/>
                </a:solidFill>
              </a:rPr>
              <a:t>CRESCITA DEMOGRAFICA</a:t>
            </a:r>
          </a:p>
          <a:p>
            <a:pPr algn="ctr"/>
            <a:r>
              <a:rPr lang="it-IT" sz="2800" i="1" dirty="0" smtClean="0"/>
              <a:t>da 5 a circa 31 milioni</a:t>
            </a:r>
          </a:p>
          <a:p>
            <a:pPr algn="ctr"/>
            <a:endParaRPr lang="it-IT" sz="2800" dirty="0" smtClean="0"/>
          </a:p>
          <a:p>
            <a:pPr algn="ctr">
              <a:buFontTx/>
              <a:buChar char="-"/>
            </a:pPr>
            <a:r>
              <a:rPr lang="it-IT" sz="2800" dirty="0" smtClean="0"/>
              <a:t> IMMIGRAZIONE europea</a:t>
            </a:r>
          </a:p>
          <a:p>
            <a:pPr algn="ctr">
              <a:buFontTx/>
              <a:buChar char="-"/>
            </a:pPr>
            <a:r>
              <a:rPr lang="it-IT" sz="2800" dirty="0" smtClean="0"/>
              <a:t> AMPLIAMENTO dei confini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Visualizza immagine di origine"/>
          <p:cNvPicPr>
            <a:picLocks noChangeAspect="1" noChangeArrowheads="1"/>
          </p:cNvPicPr>
          <p:nvPr/>
        </p:nvPicPr>
        <p:blipFill>
          <a:blip r:embed="rId2" cstate="print"/>
          <a:srcRect/>
          <a:stretch>
            <a:fillRect/>
          </a:stretch>
        </p:blipFill>
        <p:spPr bwMode="auto">
          <a:xfrm>
            <a:off x="1142976" y="285734"/>
            <a:ext cx="7034399" cy="4519602"/>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Visualizza immagine di origine"/>
          <p:cNvPicPr>
            <a:picLocks noChangeAspect="1" noChangeArrowheads="1"/>
          </p:cNvPicPr>
          <p:nvPr/>
        </p:nvPicPr>
        <p:blipFill>
          <a:blip r:embed="rId2" cstate="print"/>
          <a:srcRect/>
          <a:stretch>
            <a:fillRect/>
          </a:stretch>
        </p:blipFill>
        <p:spPr bwMode="auto">
          <a:xfrm>
            <a:off x="428596" y="142858"/>
            <a:ext cx="8358246" cy="4803929"/>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Visualizza immagine di origine"/>
          <p:cNvPicPr>
            <a:picLocks noChangeAspect="1" noChangeArrowheads="1"/>
          </p:cNvPicPr>
          <p:nvPr/>
        </p:nvPicPr>
        <p:blipFill>
          <a:blip r:embed="rId2" cstate="print"/>
          <a:srcRect/>
          <a:stretch>
            <a:fillRect/>
          </a:stretch>
        </p:blipFill>
        <p:spPr bwMode="auto">
          <a:xfrm>
            <a:off x="2808051" y="0"/>
            <a:ext cx="6335949" cy="3438572"/>
          </a:xfrm>
          <a:prstGeom prst="rect">
            <a:avLst/>
          </a:prstGeom>
          <a:noFill/>
        </p:spPr>
      </p:pic>
      <p:sp>
        <p:nvSpPr>
          <p:cNvPr id="2" name="CasellaDiTesto 1"/>
          <p:cNvSpPr txBox="1"/>
          <p:nvPr/>
        </p:nvSpPr>
        <p:spPr>
          <a:xfrm>
            <a:off x="214282" y="285734"/>
            <a:ext cx="5072098" cy="1077218"/>
          </a:xfrm>
          <a:prstGeom prst="rect">
            <a:avLst/>
          </a:prstGeom>
          <a:solidFill>
            <a:srgbClr val="FFFFFF">
              <a:alpha val="72941"/>
            </a:srgbClr>
          </a:solidFill>
          <a:ln>
            <a:solidFill>
              <a:srgbClr val="F79646">
                <a:alpha val="76078"/>
              </a:srgb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600" b="1" dirty="0" smtClean="0">
                <a:solidFill>
                  <a:srgbClr val="FF0000"/>
                </a:solidFill>
              </a:rPr>
              <a:t>MITO DELLA FRONTIERA </a:t>
            </a:r>
          </a:p>
          <a:p>
            <a:pPr algn="ctr"/>
            <a:r>
              <a:rPr lang="it-IT" sz="2800" dirty="0" smtClean="0"/>
              <a:t>(Far West, “lontano Ovest”)</a:t>
            </a:r>
          </a:p>
        </p:txBody>
      </p:sp>
      <p:sp>
        <p:nvSpPr>
          <p:cNvPr id="4" name="Rettangolo 3"/>
          <p:cNvSpPr/>
          <p:nvPr/>
        </p:nvSpPr>
        <p:spPr>
          <a:xfrm>
            <a:off x="357158" y="2571750"/>
            <a:ext cx="6929486" cy="1815882"/>
          </a:xfrm>
          <a:prstGeom prst="rect">
            <a:avLst/>
          </a:prstGeom>
          <a:solidFill>
            <a:schemeClr val="bg1">
              <a:alpha val="80000"/>
            </a:schemeClr>
          </a:solidFill>
        </p:spPr>
        <p:txBody>
          <a:bodyPr wrap="square">
            <a:spAutoFit/>
          </a:bodyPr>
          <a:lstStyle/>
          <a:p>
            <a:pPr algn="ctr"/>
            <a:r>
              <a:rPr lang="it-IT" sz="2800" b="1" dirty="0" smtClean="0"/>
              <a:t>AVANZAMENTO</a:t>
            </a:r>
            <a:r>
              <a:rPr lang="it-IT" sz="2800" dirty="0" smtClean="0"/>
              <a:t> </a:t>
            </a:r>
          </a:p>
          <a:p>
            <a:pPr algn="ctr"/>
            <a:r>
              <a:rPr lang="it-IT" sz="2800" dirty="0" smtClean="0"/>
              <a:t>lasciato all’iniziativa individuale</a:t>
            </a:r>
          </a:p>
          <a:p>
            <a:pPr algn="just"/>
            <a:r>
              <a:rPr lang="it-IT" sz="2800" dirty="0" smtClean="0"/>
              <a:t>- Alla ricerca di nuove terre fertili e ricche di risorse</a:t>
            </a:r>
            <a:endParaRPr lang="it-IT" sz="2800" dirty="0"/>
          </a:p>
        </p:txBody>
      </p:sp>
      <p:sp>
        <p:nvSpPr>
          <p:cNvPr id="7" name="CasellaDiTesto 6"/>
          <p:cNvSpPr txBox="1"/>
          <p:nvPr/>
        </p:nvSpPr>
        <p:spPr>
          <a:xfrm>
            <a:off x="5929322" y="4357700"/>
            <a:ext cx="292895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CACCIA ALL’</a:t>
            </a:r>
            <a:r>
              <a:rPr lang="it-IT" sz="2800" b="1" dirty="0" smtClean="0"/>
              <a:t>ORO</a:t>
            </a:r>
          </a:p>
        </p:txBody>
      </p:sp>
      <p:sp>
        <p:nvSpPr>
          <p:cNvPr id="8" name="CasellaDiTesto 7"/>
          <p:cNvSpPr txBox="1"/>
          <p:nvPr/>
        </p:nvSpPr>
        <p:spPr>
          <a:xfrm>
            <a:off x="2143108" y="4357700"/>
            <a:ext cx="3000396"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STRADE, FERROVIE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00034" y="928676"/>
            <a:ext cx="7143800"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b="1" dirty="0" smtClean="0"/>
              <a:t>MENTALITÀ AMERICANA</a:t>
            </a:r>
            <a:endParaRPr lang="it-IT" sz="2800" dirty="0" smtClean="0"/>
          </a:p>
          <a:p>
            <a:pPr algn="ctr"/>
            <a:r>
              <a:rPr lang="it-IT" sz="2800" dirty="0" smtClean="0"/>
              <a:t>individualismo, fiducia che il successo dipenda dal coraggio della propria iniziativa</a:t>
            </a:r>
          </a:p>
        </p:txBody>
      </p:sp>
      <p:pic>
        <p:nvPicPr>
          <p:cNvPr id="75778" name="Picture 2" descr="Visualizza immagine di origine"/>
          <p:cNvPicPr>
            <a:picLocks noChangeAspect="1" noChangeArrowheads="1"/>
          </p:cNvPicPr>
          <p:nvPr/>
        </p:nvPicPr>
        <p:blipFill>
          <a:blip r:embed="rId2" cstate="print"/>
          <a:srcRect/>
          <a:stretch>
            <a:fillRect/>
          </a:stretch>
        </p:blipFill>
        <p:spPr bwMode="auto">
          <a:xfrm>
            <a:off x="7072330" y="2500312"/>
            <a:ext cx="1873001" cy="242889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1071552"/>
            <a:ext cx="3857652" cy="3108543"/>
          </a:xfrm>
          <a:prstGeom prst="rect">
            <a:avLst/>
          </a:prstGeom>
          <a:noFill/>
        </p:spPr>
        <p:txBody>
          <a:bodyPr wrap="square" rtlCol="0">
            <a:spAutoFit/>
          </a:bodyPr>
          <a:lstStyle/>
          <a:p>
            <a:r>
              <a:rPr lang="it-IT" sz="2800" b="1" dirty="0" smtClean="0"/>
              <a:t>1620</a:t>
            </a:r>
            <a:r>
              <a:rPr lang="it-IT" sz="2800" dirty="0" smtClean="0"/>
              <a:t>: arriva la </a:t>
            </a:r>
            <a:r>
              <a:rPr lang="it-IT" sz="2800" b="1" dirty="0" smtClean="0">
                <a:solidFill>
                  <a:srgbClr val="FF0000"/>
                </a:solidFill>
              </a:rPr>
              <a:t>MAYFLOWER</a:t>
            </a:r>
            <a:r>
              <a:rPr lang="it-IT" sz="2800" dirty="0" smtClean="0"/>
              <a:t>, carica di </a:t>
            </a:r>
            <a:r>
              <a:rPr lang="it-IT" sz="2800" b="1" dirty="0" smtClean="0"/>
              <a:t>padri pellegrini </a:t>
            </a:r>
            <a:r>
              <a:rPr lang="it-IT" sz="2800" dirty="0" smtClean="0"/>
              <a:t>in fuga dalle persecuzioni religiose</a:t>
            </a:r>
          </a:p>
          <a:p>
            <a:r>
              <a:rPr lang="it-IT" sz="2800" dirty="0" smtClean="0"/>
              <a:t>- Origine della </a:t>
            </a:r>
            <a:r>
              <a:rPr lang="it-IT" sz="2800" b="1" dirty="0" smtClean="0"/>
              <a:t>FESTA DEL RINGRAZIAMENTO</a:t>
            </a:r>
          </a:p>
        </p:txBody>
      </p:sp>
      <p:pic>
        <p:nvPicPr>
          <p:cNvPr id="17410" name="Picture 2" descr="Visualizza immagine di origine"/>
          <p:cNvPicPr>
            <a:picLocks noChangeAspect="1" noChangeArrowheads="1"/>
          </p:cNvPicPr>
          <p:nvPr/>
        </p:nvPicPr>
        <p:blipFill>
          <a:blip r:embed="rId2" cstate="print"/>
          <a:srcRect/>
          <a:stretch>
            <a:fillRect/>
          </a:stretch>
        </p:blipFill>
        <p:spPr bwMode="auto">
          <a:xfrm>
            <a:off x="4214810" y="785800"/>
            <a:ext cx="4631240" cy="3643338"/>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a:stretch>
            <a:fillRect/>
          </a:stretch>
        </p:blipFill>
        <p:spPr bwMode="auto">
          <a:xfrm>
            <a:off x="642910" y="214296"/>
            <a:ext cx="7858180" cy="4786346"/>
          </a:xfrm>
          <a:prstGeom prst="rect">
            <a:avLst/>
          </a:prstGeom>
          <a:noFill/>
          <a:ln w="9525">
            <a:noFill/>
            <a:miter lim="800000"/>
            <a:headEnd/>
            <a:tailEnd/>
          </a:ln>
          <a:effectLst>
            <a:innerShdw blurRad="63500" dist="50800" dir="13500000">
              <a:prstClr val="black">
                <a:alpha val="50000"/>
              </a:prstClr>
            </a:inn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2844" y="357172"/>
            <a:ext cx="8215370" cy="3108543"/>
          </a:xfrm>
          <a:prstGeom prst="rect">
            <a:avLst/>
          </a:prstGeom>
          <a:noFill/>
        </p:spPr>
        <p:txBody>
          <a:bodyPr wrap="square" rtlCol="0">
            <a:spAutoFit/>
          </a:bodyPr>
          <a:lstStyle/>
          <a:p>
            <a:pPr algn="ctr"/>
            <a:r>
              <a:rPr lang="it-IT" sz="2800" b="1" dirty="0" smtClean="0"/>
              <a:t>NE FANNO LE SPESE GLI </a:t>
            </a:r>
            <a:r>
              <a:rPr lang="it-IT" sz="2800" b="1" dirty="0" smtClean="0">
                <a:solidFill>
                  <a:srgbClr val="FF0000"/>
                </a:solidFill>
              </a:rPr>
              <a:t>INDIANI</a:t>
            </a:r>
          </a:p>
          <a:p>
            <a:endParaRPr lang="it-IT" sz="2800" dirty="0" smtClean="0"/>
          </a:p>
          <a:p>
            <a:endParaRPr lang="it-IT" sz="2800" dirty="0" smtClean="0"/>
          </a:p>
          <a:p>
            <a:pPr>
              <a:buFontTx/>
              <a:buChar char="-"/>
            </a:pPr>
            <a:r>
              <a:rPr lang="it-IT" sz="2800" b="1" dirty="0" smtClean="0"/>
              <a:t>STERMINATI</a:t>
            </a:r>
          </a:p>
          <a:p>
            <a:endParaRPr lang="it-IT" sz="2800" dirty="0" smtClean="0"/>
          </a:p>
          <a:p>
            <a:pPr>
              <a:buFontTx/>
              <a:buChar char="-"/>
            </a:pPr>
            <a:r>
              <a:rPr lang="it-IT" sz="2800" dirty="0" smtClean="0"/>
              <a:t> RELEGATI NELLE </a:t>
            </a:r>
          </a:p>
          <a:p>
            <a:r>
              <a:rPr lang="it-IT" sz="2800" dirty="0" smtClean="0"/>
              <a:t>   </a:t>
            </a:r>
            <a:r>
              <a:rPr lang="it-IT" sz="2800" b="1" dirty="0" smtClean="0"/>
              <a:t>RISERVE</a:t>
            </a:r>
          </a:p>
        </p:txBody>
      </p:sp>
      <p:pic>
        <p:nvPicPr>
          <p:cNvPr id="73730" name="Picture 2" descr="Visualizza immagine di origine"/>
          <p:cNvPicPr>
            <a:picLocks noChangeAspect="1" noChangeArrowheads="1"/>
          </p:cNvPicPr>
          <p:nvPr/>
        </p:nvPicPr>
        <p:blipFill>
          <a:blip r:embed="rId2" cstate="print">
            <a:lum contrast="10000"/>
          </a:blip>
          <a:srcRect/>
          <a:stretch>
            <a:fillRect/>
          </a:stretch>
        </p:blipFill>
        <p:spPr bwMode="auto">
          <a:xfrm>
            <a:off x="2786050" y="952940"/>
            <a:ext cx="6357950" cy="4198504"/>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grayscl/>
            <a:lum bright="10000"/>
          </a:blip>
          <a:srcRect r="7017"/>
          <a:stretch>
            <a:fillRect/>
          </a:stretch>
        </p:blipFill>
        <p:spPr bwMode="auto">
          <a:xfrm>
            <a:off x="285720" y="285734"/>
            <a:ext cx="5026369" cy="4286280"/>
          </a:xfrm>
          <a:prstGeom prst="rect">
            <a:avLst/>
          </a:prstGeom>
          <a:ln>
            <a:noFill/>
          </a:ln>
          <a:effectLst>
            <a:softEdge rad="112500"/>
          </a:effectLst>
        </p:spPr>
      </p:pic>
      <p:pic>
        <p:nvPicPr>
          <p:cNvPr id="76802" name="Picture 2" descr="https://www.ilpost.it/wp-content/uploads/2016/06/little-bighorn-1-5.jpg"/>
          <p:cNvPicPr>
            <a:picLocks noChangeAspect="1" noChangeArrowheads="1"/>
          </p:cNvPicPr>
          <p:nvPr/>
        </p:nvPicPr>
        <p:blipFill>
          <a:blip r:embed="rId3" cstate="print"/>
          <a:srcRect/>
          <a:stretch>
            <a:fillRect/>
          </a:stretch>
        </p:blipFill>
        <p:spPr bwMode="auto">
          <a:xfrm>
            <a:off x="5572132" y="285734"/>
            <a:ext cx="3060699" cy="1545653"/>
          </a:xfrm>
          <a:prstGeom prst="rect">
            <a:avLst/>
          </a:prstGeom>
          <a:noFill/>
        </p:spPr>
      </p:pic>
      <p:sp>
        <p:nvSpPr>
          <p:cNvPr id="5" name="CasellaDiTesto 4"/>
          <p:cNvSpPr txBox="1"/>
          <p:nvPr/>
        </p:nvSpPr>
        <p:spPr>
          <a:xfrm>
            <a:off x="5500694" y="2071684"/>
            <a:ext cx="3500462" cy="2431435"/>
          </a:xfrm>
          <a:prstGeom prst="rect">
            <a:avLst/>
          </a:prstGeom>
          <a:noFill/>
        </p:spPr>
        <p:txBody>
          <a:bodyPr wrap="square" rtlCol="0">
            <a:spAutoFit/>
          </a:bodyPr>
          <a:lstStyle/>
          <a:p>
            <a:pPr algn="ctr"/>
            <a:r>
              <a:rPr lang="it-IT" sz="2800" b="1" dirty="0" smtClean="0"/>
              <a:t>BATTAGLIA </a:t>
            </a:r>
            <a:r>
              <a:rPr lang="it-IT" sz="2800" b="1" dirty="0" err="1" smtClean="0"/>
              <a:t>DI</a:t>
            </a:r>
            <a:r>
              <a:rPr lang="it-IT" sz="2800" b="1" dirty="0" smtClean="0"/>
              <a:t> </a:t>
            </a:r>
          </a:p>
          <a:p>
            <a:pPr algn="ctr"/>
            <a:r>
              <a:rPr lang="it-IT" sz="2800" b="1" dirty="0" smtClean="0"/>
              <a:t>LITTLE BIGHORN</a:t>
            </a:r>
            <a:endParaRPr lang="it-IT" sz="2800" dirty="0" smtClean="0"/>
          </a:p>
          <a:p>
            <a:pPr algn="just"/>
            <a:r>
              <a:rPr lang="it-IT" sz="2400" dirty="0" smtClean="0"/>
              <a:t>I sioux di Cavallo Pazzo e Toro Seduto sbaragliarono in modo inatteso le truppe del generale Custer</a:t>
            </a:r>
          </a:p>
        </p:txBody>
      </p:sp>
      <p:sp>
        <p:nvSpPr>
          <p:cNvPr id="6" name="CasellaDiTesto 5"/>
          <p:cNvSpPr txBox="1"/>
          <p:nvPr/>
        </p:nvSpPr>
        <p:spPr>
          <a:xfrm>
            <a:off x="642910" y="4572014"/>
            <a:ext cx="8072494"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MA E’ TROPPA LA SUPERIORITA’ STATUNITENSE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Visualizza immagine di origine"/>
          <p:cNvPicPr>
            <a:picLocks noChangeAspect="1" noChangeArrowheads="1"/>
          </p:cNvPicPr>
          <p:nvPr/>
        </p:nvPicPr>
        <p:blipFill>
          <a:blip r:embed="rId2" cstate="print"/>
          <a:srcRect/>
          <a:stretch>
            <a:fillRect/>
          </a:stretch>
        </p:blipFill>
        <p:spPr bwMode="auto">
          <a:xfrm>
            <a:off x="5429256" y="0"/>
            <a:ext cx="3749040" cy="5143500"/>
          </a:xfrm>
          <a:prstGeom prst="rect">
            <a:avLst/>
          </a:prstGeom>
          <a:noFill/>
        </p:spPr>
      </p:pic>
      <p:sp>
        <p:nvSpPr>
          <p:cNvPr id="2" name="CasellaDiTesto 1"/>
          <p:cNvSpPr txBox="1"/>
          <p:nvPr/>
        </p:nvSpPr>
        <p:spPr>
          <a:xfrm>
            <a:off x="214282" y="214296"/>
            <a:ext cx="5786478"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2800" b="1" dirty="0" smtClean="0"/>
              <a:t>1923</a:t>
            </a:r>
          </a:p>
          <a:p>
            <a:pPr algn="ctr"/>
            <a:r>
              <a:rPr lang="it-IT" sz="2800" b="1" dirty="0" smtClean="0">
                <a:solidFill>
                  <a:srgbClr val="FF0000"/>
                </a:solidFill>
              </a:rPr>
              <a:t>DICHIARAZIONE MONROE</a:t>
            </a:r>
          </a:p>
          <a:p>
            <a:pPr marL="514350" indent="-514350">
              <a:buAutoNum type="arabicParenR"/>
            </a:pPr>
            <a:r>
              <a:rPr lang="it-IT" sz="2800" dirty="0" smtClean="0"/>
              <a:t>Non si tollerano nuove conquiste europee in America</a:t>
            </a:r>
          </a:p>
          <a:p>
            <a:pPr marL="514350" indent="-514350">
              <a:buAutoNum type="arabicParenR"/>
            </a:pPr>
            <a:r>
              <a:rPr lang="it-IT" sz="2800" dirty="0" smtClean="0"/>
              <a:t>Gli USA non interverranno più nelle faccende europee</a:t>
            </a:r>
          </a:p>
          <a:p>
            <a:pPr marL="514350" indent="-514350">
              <a:buAutoNum type="arabicParenR"/>
            </a:pPr>
            <a:r>
              <a:rPr lang="it-IT" sz="2800" dirty="0" smtClean="0"/>
              <a:t>I sistemi politici europee non dovranno più essere importati in America</a:t>
            </a:r>
          </a:p>
        </p:txBody>
      </p:sp>
      <p:sp>
        <p:nvSpPr>
          <p:cNvPr id="4" name="CasellaDiTesto 3"/>
          <p:cNvSpPr txBox="1"/>
          <p:nvPr/>
        </p:nvSpPr>
        <p:spPr>
          <a:xfrm>
            <a:off x="428596" y="4357700"/>
            <a:ext cx="585791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b="1" dirty="0" smtClean="0">
                <a:solidFill>
                  <a:srgbClr val="FF0000"/>
                </a:solidFill>
              </a:rPr>
              <a:t>ISOLAZIONISMO</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5786" y="357172"/>
            <a:ext cx="7500990" cy="523220"/>
          </a:xfrm>
          <a:prstGeom prst="rect">
            <a:avLst/>
          </a:prstGeom>
          <a:noFill/>
        </p:spPr>
        <p:txBody>
          <a:bodyPr wrap="square" rtlCol="0">
            <a:spAutoFit/>
          </a:bodyPr>
          <a:lstStyle/>
          <a:p>
            <a:r>
              <a:rPr lang="it-IT" sz="2800" dirty="0" smtClean="0"/>
              <a:t>PROGRESSIVA DIFFERENZIAZIONE NORD/SUD</a:t>
            </a:r>
          </a:p>
        </p:txBody>
      </p:sp>
      <p:sp>
        <p:nvSpPr>
          <p:cNvPr id="3" name="CasellaDiTesto 2"/>
          <p:cNvSpPr txBox="1"/>
          <p:nvPr/>
        </p:nvSpPr>
        <p:spPr>
          <a:xfrm>
            <a:off x="857224" y="1428742"/>
            <a:ext cx="3500462" cy="1815882"/>
          </a:xfrm>
          <a:prstGeom prst="rect">
            <a:avLst/>
          </a:prstGeom>
          <a:noFill/>
        </p:spPr>
        <p:txBody>
          <a:bodyPr wrap="square" rtlCol="0">
            <a:spAutoFit/>
          </a:bodyPr>
          <a:lstStyle/>
          <a:p>
            <a:r>
              <a:rPr lang="it-IT" sz="2800" dirty="0" smtClean="0"/>
              <a:t>NORD</a:t>
            </a:r>
          </a:p>
          <a:p>
            <a:r>
              <a:rPr lang="it-IT" sz="2800" dirty="0" smtClean="0"/>
              <a:t>CAPITALISMO</a:t>
            </a:r>
          </a:p>
          <a:p>
            <a:r>
              <a:rPr lang="it-IT" sz="2800" dirty="0" smtClean="0"/>
              <a:t>INDUSTRIA (OPERAI)</a:t>
            </a:r>
          </a:p>
          <a:p>
            <a:r>
              <a:rPr lang="it-IT" sz="2800" dirty="0" smtClean="0"/>
              <a:t>LIBERISMO</a:t>
            </a:r>
          </a:p>
        </p:txBody>
      </p:sp>
      <p:sp>
        <p:nvSpPr>
          <p:cNvPr id="4" name="CasellaDiTesto 3"/>
          <p:cNvSpPr txBox="1"/>
          <p:nvPr/>
        </p:nvSpPr>
        <p:spPr>
          <a:xfrm>
            <a:off x="4714876" y="1428742"/>
            <a:ext cx="3786214" cy="2246769"/>
          </a:xfrm>
          <a:prstGeom prst="rect">
            <a:avLst/>
          </a:prstGeom>
          <a:noFill/>
        </p:spPr>
        <p:txBody>
          <a:bodyPr wrap="square" rtlCol="0">
            <a:spAutoFit/>
          </a:bodyPr>
          <a:lstStyle/>
          <a:p>
            <a:r>
              <a:rPr lang="it-IT" sz="2800" dirty="0" smtClean="0"/>
              <a:t>SUD</a:t>
            </a:r>
          </a:p>
          <a:p>
            <a:r>
              <a:rPr lang="it-IT" sz="2800" dirty="0" smtClean="0"/>
              <a:t>TRADIZIONALISMO</a:t>
            </a:r>
          </a:p>
          <a:p>
            <a:r>
              <a:rPr lang="it-IT" sz="2800" dirty="0" smtClean="0"/>
              <a:t>GRANDI PROPRIETA’ TERRIERE di cotone, tabacco (SCHIAVI)</a:t>
            </a:r>
          </a:p>
        </p:txBody>
      </p:sp>
      <p:sp>
        <p:nvSpPr>
          <p:cNvPr id="5" name="CasellaDiTesto 4"/>
          <p:cNvSpPr txBox="1"/>
          <p:nvPr/>
        </p:nvSpPr>
        <p:spPr>
          <a:xfrm>
            <a:off x="3857620" y="4071948"/>
            <a:ext cx="3571900" cy="523220"/>
          </a:xfrm>
          <a:prstGeom prst="rect">
            <a:avLst/>
          </a:prstGeom>
          <a:noFill/>
        </p:spPr>
        <p:txBody>
          <a:bodyPr wrap="square" rtlCol="0">
            <a:spAutoFit/>
          </a:bodyPr>
          <a:lstStyle/>
          <a:p>
            <a:r>
              <a:rPr lang="it-IT" sz="2800" dirty="0" smtClean="0"/>
              <a:t>RAZZISMO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214296"/>
            <a:ext cx="7858180" cy="1384995"/>
          </a:xfrm>
          <a:prstGeom prst="rect">
            <a:avLst/>
          </a:prstGeom>
          <a:noFill/>
        </p:spPr>
        <p:txBody>
          <a:bodyPr wrap="square" rtlCol="0">
            <a:spAutoFit/>
          </a:bodyPr>
          <a:lstStyle/>
          <a:p>
            <a:pPr algn="ctr"/>
            <a:r>
              <a:rPr lang="it-IT" sz="2800" b="1" dirty="0" smtClean="0"/>
              <a:t>1820</a:t>
            </a:r>
          </a:p>
          <a:p>
            <a:r>
              <a:rPr lang="it-IT" sz="2800" b="1" dirty="0" smtClean="0">
                <a:solidFill>
                  <a:srgbClr val="FF0000"/>
                </a:solidFill>
              </a:rPr>
              <a:t>COMPROMESSO DEL MISSOURI</a:t>
            </a:r>
            <a:r>
              <a:rPr lang="it-IT" sz="2800" dirty="0" smtClean="0"/>
              <a:t>: gli schiavi sono ammessi al sud (sotto 36°30’)</a:t>
            </a:r>
          </a:p>
        </p:txBody>
      </p:sp>
      <p:pic>
        <p:nvPicPr>
          <p:cNvPr id="78850" name="Picture 2" descr="Visualizza immagine di origine"/>
          <p:cNvPicPr>
            <a:picLocks noChangeAspect="1" noChangeArrowheads="1"/>
          </p:cNvPicPr>
          <p:nvPr/>
        </p:nvPicPr>
        <p:blipFill>
          <a:blip r:embed="rId2" cstate="print"/>
          <a:srcRect/>
          <a:stretch>
            <a:fillRect/>
          </a:stretch>
        </p:blipFill>
        <p:spPr bwMode="auto">
          <a:xfrm>
            <a:off x="1714480" y="1581149"/>
            <a:ext cx="6096000" cy="3562351"/>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34" y="714362"/>
            <a:ext cx="7643866" cy="2246769"/>
          </a:xfrm>
          <a:prstGeom prst="rect">
            <a:avLst/>
          </a:prstGeom>
          <a:noFill/>
        </p:spPr>
        <p:txBody>
          <a:bodyPr wrap="square" rtlCol="0">
            <a:spAutoFit/>
          </a:bodyPr>
          <a:lstStyle/>
          <a:p>
            <a:pPr algn="ctr"/>
            <a:r>
              <a:rPr lang="it-IT" sz="2800" dirty="0" smtClean="0"/>
              <a:t>MA SI RAFFORZA IL </a:t>
            </a:r>
            <a:r>
              <a:rPr lang="it-IT" sz="2800" b="1" dirty="0" smtClean="0"/>
              <a:t>MOVIMENTO </a:t>
            </a:r>
            <a:r>
              <a:rPr lang="it-IT" sz="2800" b="1" dirty="0" smtClean="0"/>
              <a:t>ABOLIZIONISTA</a:t>
            </a:r>
          </a:p>
          <a:p>
            <a:endParaRPr lang="it-IT" sz="2800" b="1" dirty="0" smtClean="0"/>
          </a:p>
          <a:p>
            <a:pPr>
              <a:buFontTx/>
              <a:buChar char="-"/>
            </a:pPr>
            <a:r>
              <a:rPr lang="it-IT" sz="2800" dirty="0" smtClean="0"/>
              <a:t> Ragioni umanitarie</a:t>
            </a:r>
          </a:p>
          <a:p>
            <a:pPr>
              <a:buFontTx/>
              <a:buChar char="-"/>
            </a:pPr>
            <a:r>
              <a:rPr lang="it-IT" sz="2800" dirty="0" smtClean="0"/>
              <a:t> Ragioni economiche (volontà di sviluppare il sistema industriale anche al sud)</a:t>
            </a:r>
          </a:p>
        </p:txBody>
      </p:sp>
      <p:sp>
        <p:nvSpPr>
          <p:cNvPr id="3" name="CasellaDiTesto 2"/>
          <p:cNvSpPr txBox="1"/>
          <p:nvPr/>
        </p:nvSpPr>
        <p:spPr>
          <a:xfrm>
            <a:off x="4143372" y="3786196"/>
            <a:ext cx="4643470" cy="954107"/>
          </a:xfrm>
          <a:prstGeom prst="rect">
            <a:avLst/>
          </a:prstGeom>
          <a:noFill/>
          <a:ln>
            <a:solidFill>
              <a:schemeClr val="tx1"/>
            </a:solidFill>
            <a:prstDash val="lgDashDotDot"/>
          </a:ln>
        </p:spPr>
        <p:txBody>
          <a:bodyPr wrap="square" rtlCol="0">
            <a:spAutoFit/>
          </a:bodyPr>
          <a:lstStyle/>
          <a:p>
            <a:pPr algn="ctr"/>
            <a:r>
              <a:rPr lang="it-IT" sz="2800" dirty="0" smtClean="0"/>
              <a:t>1852, successo de </a:t>
            </a:r>
          </a:p>
          <a:p>
            <a:pPr algn="ctr"/>
            <a:r>
              <a:rPr lang="it-IT" sz="2800" dirty="0" smtClean="0"/>
              <a:t>“La capanna dello zio Tom”</a:t>
            </a:r>
            <a:endParaRPr lang="it-IT" sz="2800"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285998"/>
            <a:ext cx="928694"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800" dirty="0" smtClean="0"/>
              <a:t>1854</a:t>
            </a:r>
          </a:p>
        </p:txBody>
      </p:sp>
      <p:sp>
        <p:nvSpPr>
          <p:cNvPr id="3" name="CasellaDiTesto 2"/>
          <p:cNvSpPr txBox="1"/>
          <p:nvPr/>
        </p:nvSpPr>
        <p:spPr>
          <a:xfrm>
            <a:off x="1857356" y="642924"/>
            <a:ext cx="7000924" cy="1384995"/>
          </a:xfrm>
          <a:prstGeom prst="rect">
            <a:avLst/>
          </a:prstGeom>
          <a:noFill/>
        </p:spPr>
        <p:txBody>
          <a:bodyPr wrap="square" rtlCol="0">
            <a:spAutoFit/>
          </a:bodyPr>
          <a:lstStyle/>
          <a:p>
            <a:r>
              <a:rPr lang="it-IT" sz="2800" b="1" dirty="0" smtClean="0"/>
              <a:t>PARTITO REPUBBLICANO NAZIONALE</a:t>
            </a:r>
          </a:p>
          <a:p>
            <a:r>
              <a:rPr lang="it-IT" sz="2800" dirty="0" smtClean="0"/>
              <a:t>- antischiavista, difensore degli interessi della borghesia del nord</a:t>
            </a:r>
            <a:endParaRPr lang="it-IT" sz="2800" dirty="0" smtClean="0"/>
          </a:p>
        </p:txBody>
      </p:sp>
      <p:sp>
        <p:nvSpPr>
          <p:cNvPr id="4" name="CasellaDiTesto 3"/>
          <p:cNvSpPr txBox="1"/>
          <p:nvPr/>
        </p:nvSpPr>
        <p:spPr>
          <a:xfrm>
            <a:off x="1785918" y="3214692"/>
            <a:ext cx="7000924" cy="1384995"/>
          </a:xfrm>
          <a:prstGeom prst="rect">
            <a:avLst/>
          </a:prstGeom>
          <a:noFill/>
        </p:spPr>
        <p:txBody>
          <a:bodyPr wrap="square" rtlCol="0">
            <a:spAutoFit/>
          </a:bodyPr>
          <a:lstStyle/>
          <a:p>
            <a:r>
              <a:rPr lang="it-IT" sz="2800" b="1" dirty="0" smtClean="0"/>
              <a:t>PARTITO DEMOCRATICO</a:t>
            </a:r>
          </a:p>
          <a:p>
            <a:r>
              <a:rPr lang="it-IT" sz="2800" dirty="0" smtClean="0"/>
              <a:t>- favorevole alla schiavitù, difensore degli interessi dei latifondisti del sud</a:t>
            </a:r>
            <a:endParaRPr lang="it-IT" sz="2800" dirty="0" smtClean="0"/>
          </a:p>
        </p:txBody>
      </p:sp>
      <p:sp>
        <p:nvSpPr>
          <p:cNvPr id="5" name="Freccia a destra 4"/>
          <p:cNvSpPr/>
          <p:nvPr/>
        </p:nvSpPr>
        <p:spPr>
          <a:xfrm rot="19401922">
            <a:off x="1200154" y="1899850"/>
            <a:ext cx="500066" cy="35719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6" name="Freccia a destra 5"/>
          <p:cNvSpPr/>
          <p:nvPr/>
        </p:nvSpPr>
        <p:spPr>
          <a:xfrm rot="2657669">
            <a:off x="1196628" y="2838472"/>
            <a:ext cx="500066" cy="35719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4348" y="642924"/>
            <a:ext cx="7929618" cy="23698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b="1" dirty="0" smtClean="0"/>
              <a:t>1854, </a:t>
            </a:r>
            <a:r>
              <a:rPr lang="it-IT" sz="3600" b="1" dirty="0" smtClean="0">
                <a:solidFill>
                  <a:srgbClr val="FF0000"/>
                </a:solidFill>
              </a:rPr>
              <a:t>KANSAS-NEBRASKA ACT</a:t>
            </a:r>
          </a:p>
          <a:p>
            <a:endParaRPr lang="it-IT" sz="2800" dirty="0" smtClean="0"/>
          </a:p>
          <a:p>
            <a:pPr>
              <a:buFontTx/>
              <a:buChar char="-"/>
            </a:pPr>
            <a:r>
              <a:rPr lang="it-IT" sz="2800" dirty="0" smtClean="0"/>
              <a:t> Abrogazione del Compromesso del Missouri</a:t>
            </a:r>
          </a:p>
          <a:p>
            <a:pPr>
              <a:buFontTx/>
              <a:buChar char="-"/>
            </a:pPr>
            <a:r>
              <a:rPr lang="it-IT" sz="2800" dirty="0" smtClean="0"/>
              <a:t> </a:t>
            </a:r>
            <a:r>
              <a:rPr lang="it-IT" sz="2800" dirty="0" smtClean="0"/>
              <a:t>Questi due nuovi stati (che sono SOPRA i 36°30’) possono DECIDERE DA SOLI in merito alla schiavitù</a:t>
            </a:r>
            <a:endParaRPr lang="it-IT" sz="2800" dirty="0" smtClean="0"/>
          </a:p>
        </p:txBody>
      </p:sp>
      <p:sp>
        <p:nvSpPr>
          <p:cNvPr id="3" name="CasellaDiTesto 2"/>
          <p:cNvSpPr txBox="1"/>
          <p:nvPr/>
        </p:nvSpPr>
        <p:spPr>
          <a:xfrm>
            <a:off x="1928794" y="3286130"/>
            <a:ext cx="5715040" cy="523220"/>
          </a:xfrm>
          <a:prstGeom prst="rect">
            <a:avLst/>
          </a:prstGeom>
          <a:noFill/>
        </p:spPr>
        <p:txBody>
          <a:bodyPr wrap="square" rtlCol="0">
            <a:spAutoFit/>
          </a:bodyPr>
          <a:lstStyle/>
          <a:p>
            <a:pPr algn="ctr"/>
            <a:r>
              <a:rPr lang="it-IT" sz="2800" dirty="0" smtClean="0"/>
              <a:t>PROTESTE ANTISCHIAVISTE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57224" y="500048"/>
            <a:ext cx="7643866" cy="3293209"/>
          </a:xfrm>
          <a:prstGeom prst="rect">
            <a:avLst/>
          </a:prstGeom>
          <a:noFill/>
        </p:spPr>
        <p:txBody>
          <a:bodyPr wrap="square" rtlCol="0">
            <a:spAutoFit/>
          </a:bodyPr>
          <a:lstStyle/>
          <a:p>
            <a:pPr algn="ctr"/>
            <a:r>
              <a:rPr lang="it-IT" sz="2800" dirty="0" smtClean="0"/>
              <a:t>1860, elezione a Presidente </a:t>
            </a:r>
          </a:p>
          <a:p>
            <a:pPr algn="ctr"/>
            <a:r>
              <a:rPr lang="it-IT" sz="2800" dirty="0" smtClean="0"/>
              <a:t>del repubblicano</a:t>
            </a:r>
          </a:p>
          <a:p>
            <a:pPr marL="514350" indent="-514350" algn="ctr"/>
            <a:r>
              <a:rPr lang="it-IT" sz="4000" b="1" dirty="0" smtClean="0">
                <a:solidFill>
                  <a:srgbClr val="FF0000"/>
                </a:solidFill>
                <a:effectLst>
                  <a:outerShdw blurRad="38100" dist="38100" dir="2700000" algn="tl">
                    <a:srgbClr val="000000">
                      <a:alpha val="43137"/>
                    </a:srgbClr>
                  </a:outerShdw>
                </a:effectLst>
              </a:rPr>
              <a:t>A. LINCOLN</a:t>
            </a:r>
          </a:p>
          <a:p>
            <a:pPr marL="514350" indent="-514350">
              <a:buAutoNum type="alphaUcPeriod"/>
            </a:pPr>
            <a:endParaRPr lang="it-IT" sz="2800" dirty="0" smtClean="0"/>
          </a:p>
          <a:p>
            <a:pPr marL="514350" indent="-514350"/>
            <a:r>
              <a:rPr lang="it-IT" sz="2800" dirty="0" smtClean="0"/>
              <a:t>Sostiene:</a:t>
            </a:r>
          </a:p>
          <a:p>
            <a:pPr marL="514350" indent="-514350">
              <a:buFontTx/>
              <a:buChar char="-"/>
            </a:pPr>
            <a:r>
              <a:rPr lang="it-IT" sz="2800" dirty="0" smtClean="0"/>
              <a:t>Sovranità popolare</a:t>
            </a:r>
          </a:p>
          <a:p>
            <a:pPr marL="514350" indent="-514350">
              <a:buFontTx/>
              <a:buChar char="-"/>
            </a:pPr>
            <a:r>
              <a:rPr lang="it-IT" sz="2800" dirty="0" smtClean="0"/>
              <a:t>Diritti dei neri</a:t>
            </a:r>
            <a:endParaRPr lang="it-IT" sz="2800" dirty="0" smtClean="0"/>
          </a:p>
        </p:txBody>
      </p:sp>
      <p:pic>
        <p:nvPicPr>
          <p:cNvPr id="1026" name="Picture 2" descr="Visualizza immagine di origine"/>
          <p:cNvPicPr>
            <a:picLocks noChangeAspect="1" noChangeArrowheads="1"/>
          </p:cNvPicPr>
          <p:nvPr/>
        </p:nvPicPr>
        <p:blipFill>
          <a:blip r:embed="rId2" cstate="print"/>
          <a:srcRect/>
          <a:stretch>
            <a:fillRect/>
          </a:stretch>
        </p:blipFill>
        <p:spPr bwMode="auto">
          <a:xfrm>
            <a:off x="5429256" y="2000246"/>
            <a:ext cx="3477710" cy="300037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1000114"/>
            <a:ext cx="4714908" cy="1384995"/>
          </a:xfrm>
          <a:prstGeom prst="rect">
            <a:avLst/>
          </a:prstGeom>
          <a:noFill/>
        </p:spPr>
        <p:txBody>
          <a:bodyPr wrap="square" rtlCol="0">
            <a:spAutoFit/>
          </a:bodyPr>
          <a:lstStyle/>
          <a:p>
            <a:r>
              <a:rPr lang="it-IT" sz="2800" dirty="0" smtClean="0"/>
              <a:t>1664: conquista inglese delle colonie olandesi; nasce </a:t>
            </a:r>
            <a:r>
              <a:rPr lang="it-IT" sz="2800" b="1" dirty="0" smtClean="0"/>
              <a:t>NEW YORK</a:t>
            </a:r>
            <a:r>
              <a:rPr lang="it-IT" sz="2800" dirty="0" smtClean="0"/>
              <a:t> (da Nuova Amsterdam)</a:t>
            </a:r>
          </a:p>
        </p:txBody>
      </p:sp>
      <p:pic>
        <p:nvPicPr>
          <p:cNvPr id="18434" name="Picture 2" descr="Visualizza immagine di origine"/>
          <p:cNvPicPr>
            <a:picLocks noChangeAspect="1" noChangeArrowheads="1"/>
          </p:cNvPicPr>
          <p:nvPr/>
        </p:nvPicPr>
        <p:blipFill>
          <a:blip r:embed="rId2" cstate="print"/>
          <a:srcRect/>
          <a:stretch>
            <a:fillRect/>
          </a:stretch>
        </p:blipFill>
        <p:spPr bwMode="auto">
          <a:xfrm>
            <a:off x="5357818" y="142858"/>
            <a:ext cx="3603394" cy="4857766"/>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500048"/>
            <a:ext cx="8143932"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800" b="1" dirty="0" smtClean="0"/>
              <a:t>20 dicembre 1860</a:t>
            </a:r>
          </a:p>
          <a:p>
            <a:r>
              <a:rPr lang="it-IT" sz="2800" dirty="0" smtClean="0"/>
              <a:t>La </a:t>
            </a:r>
            <a:r>
              <a:rPr lang="it-IT" sz="2800" b="1" dirty="0" smtClean="0">
                <a:solidFill>
                  <a:srgbClr val="FF0000"/>
                </a:solidFill>
              </a:rPr>
              <a:t>CAROLINA DEL SUD</a:t>
            </a:r>
            <a:r>
              <a:rPr lang="it-IT" sz="2800" dirty="0" smtClean="0"/>
              <a:t>, contraria all’elezione, dichiara la </a:t>
            </a:r>
            <a:r>
              <a:rPr lang="it-IT" sz="2800" b="1" dirty="0" smtClean="0">
                <a:solidFill>
                  <a:srgbClr val="FF0000"/>
                </a:solidFill>
              </a:rPr>
              <a:t>SECESSIONE</a:t>
            </a:r>
            <a:endParaRPr lang="it-IT" sz="2800" b="1" dirty="0" smtClean="0">
              <a:solidFill>
                <a:srgbClr val="FF0000"/>
              </a:solidFill>
            </a:endParaRPr>
          </a:p>
        </p:txBody>
      </p:sp>
      <p:pic>
        <p:nvPicPr>
          <p:cNvPr id="83970" name="Picture 2" descr="Visualizza immagine di origine"/>
          <p:cNvPicPr>
            <a:picLocks noChangeAspect="1" noChangeArrowheads="1"/>
          </p:cNvPicPr>
          <p:nvPr/>
        </p:nvPicPr>
        <p:blipFill>
          <a:blip r:embed="rId2" cstate="print"/>
          <a:srcRect/>
          <a:stretch>
            <a:fillRect/>
          </a:stretch>
        </p:blipFill>
        <p:spPr bwMode="auto">
          <a:xfrm>
            <a:off x="571472" y="2214560"/>
            <a:ext cx="2857500" cy="2105026"/>
          </a:xfrm>
          <a:prstGeom prst="rect">
            <a:avLst/>
          </a:prstGeom>
          <a:noFill/>
        </p:spPr>
      </p:pic>
      <p:sp>
        <p:nvSpPr>
          <p:cNvPr id="4" name="CasellaDiTesto 3"/>
          <p:cNvSpPr txBox="1"/>
          <p:nvPr/>
        </p:nvSpPr>
        <p:spPr>
          <a:xfrm>
            <a:off x="3929058" y="2285998"/>
            <a:ext cx="4643470" cy="1384995"/>
          </a:xfrm>
          <a:prstGeom prst="rect">
            <a:avLst/>
          </a:prstGeom>
          <a:noFill/>
        </p:spPr>
        <p:txBody>
          <a:bodyPr wrap="square" rtlCol="0">
            <a:spAutoFit/>
          </a:bodyPr>
          <a:lstStyle/>
          <a:p>
            <a:pPr algn="ctr"/>
            <a:r>
              <a:rPr lang="it-IT" sz="2800" dirty="0" smtClean="0"/>
              <a:t>LINCOLN non può </a:t>
            </a:r>
            <a:r>
              <a:rPr lang="it-IT" sz="2800" dirty="0" err="1" smtClean="0"/>
              <a:t>accettarla…</a:t>
            </a:r>
            <a:endParaRPr lang="it-IT" sz="2800" dirty="0" smtClean="0"/>
          </a:p>
          <a:p>
            <a:pPr algn="ctr"/>
            <a:r>
              <a:rPr lang="it-IT" sz="2800" dirty="0" smtClean="0"/>
              <a:t>INIZIA LA </a:t>
            </a:r>
          </a:p>
          <a:p>
            <a:pPr algn="ctr"/>
            <a:r>
              <a:rPr lang="it-IT" sz="2800" b="1" dirty="0" smtClean="0"/>
              <a:t>GUERRA CIVILE AMERICANA</a:t>
            </a:r>
            <a:endParaRPr lang="it-IT" sz="2800" b="1"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Visualizza immagine di origine"/>
          <p:cNvPicPr>
            <a:picLocks noChangeAspect="1" noChangeArrowheads="1"/>
          </p:cNvPicPr>
          <p:nvPr/>
        </p:nvPicPr>
        <p:blipFill>
          <a:blip r:embed="rId2" cstate="print"/>
          <a:srcRect/>
          <a:stretch>
            <a:fillRect/>
          </a:stretch>
        </p:blipFill>
        <p:spPr bwMode="auto">
          <a:xfrm>
            <a:off x="2357422" y="642924"/>
            <a:ext cx="4276725" cy="3895725"/>
          </a:xfrm>
          <a:prstGeom prst="rect">
            <a:avLst/>
          </a:prstGeom>
          <a:noFill/>
        </p:spPr>
      </p:pic>
      <p:sp>
        <p:nvSpPr>
          <p:cNvPr id="3" name="CasellaDiTesto 2"/>
          <p:cNvSpPr txBox="1"/>
          <p:nvPr/>
        </p:nvSpPr>
        <p:spPr>
          <a:xfrm>
            <a:off x="285720" y="1357304"/>
            <a:ext cx="2071702" cy="523220"/>
          </a:xfrm>
          <a:prstGeom prst="rect">
            <a:avLst/>
          </a:prstGeom>
          <a:noFill/>
        </p:spPr>
        <p:txBody>
          <a:bodyPr wrap="square" rtlCol="0">
            <a:spAutoFit/>
          </a:bodyPr>
          <a:lstStyle/>
          <a:p>
            <a:r>
              <a:rPr lang="it-IT" sz="2800" dirty="0" smtClean="0"/>
              <a:t>NORDISTI</a:t>
            </a:r>
            <a:endParaRPr lang="it-IT" sz="2800" dirty="0" smtClean="0"/>
          </a:p>
        </p:txBody>
      </p:sp>
      <p:sp>
        <p:nvSpPr>
          <p:cNvPr id="4" name="CasellaDiTesto 3"/>
          <p:cNvSpPr txBox="1"/>
          <p:nvPr/>
        </p:nvSpPr>
        <p:spPr>
          <a:xfrm>
            <a:off x="6929454" y="1357304"/>
            <a:ext cx="2071702" cy="523220"/>
          </a:xfrm>
          <a:prstGeom prst="rect">
            <a:avLst/>
          </a:prstGeom>
          <a:noFill/>
        </p:spPr>
        <p:txBody>
          <a:bodyPr wrap="square" rtlCol="0">
            <a:spAutoFit/>
          </a:bodyPr>
          <a:lstStyle/>
          <a:p>
            <a:r>
              <a:rPr lang="it-IT" sz="2800" dirty="0" smtClean="0"/>
              <a:t>SUDISTI</a:t>
            </a:r>
            <a:endParaRPr lang="it-IT" sz="2800"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857238"/>
            <a:ext cx="8715436" cy="1631216"/>
          </a:xfrm>
          <a:prstGeom prst="rect">
            <a:avLst/>
          </a:prstGeom>
          <a:noFill/>
        </p:spPr>
        <p:txBody>
          <a:bodyPr wrap="square" rtlCol="0">
            <a:spAutoFit/>
          </a:bodyPr>
          <a:lstStyle/>
          <a:p>
            <a:r>
              <a:rPr lang="it-IT" sz="2000" dirty="0" smtClean="0"/>
              <a:t>“Or sono sedici lustri e sette anni che i nostri avi costruirono su questo continente una nuova nazione, concepita nella Libertà e votata al principio che tutti gli uomini sono creati uguali. Adesso noi siamo impegnati in una grande guerra civile, la quale proverà se quella nazione, o ogni altra nazione, così concepita e così votata, possa a lungo perdurare. </a:t>
            </a:r>
          </a:p>
        </p:txBody>
      </p:sp>
      <p:sp>
        <p:nvSpPr>
          <p:cNvPr id="3" name="CasellaDiTesto 2"/>
          <p:cNvSpPr txBox="1"/>
          <p:nvPr/>
        </p:nvSpPr>
        <p:spPr>
          <a:xfrm>
            <a:off x="1000100" y="285734"/>
            <a:ext cx="7286676" cy="523220"/>
          </a:xfrm>
          <a:prstGeom prst="rect">
            <a:avLst/>
          </a:prstGeom>
          <a:noFill/>
        </p:spPr>
        <p:txBody>
          <a:bodyPr wrap="square" rtlCol="0">
            <a:spAutoFit/>
          </a:bodyPr>
          <a:lstStyle/>
          <a:p>
            <a:r>
              <a:rPr lang="it-IT" sz="2800" dirty="0" smtClean="0"/>
              <a:t>1863, battaglia decisiva di GETTYSBURG</a:t>
            </a:r>
            <a:endParaRPr lang="it-IT" sz="2800" dirty="0" smtClean="0"/>
          </a:p>
        </p:txBody>
      </p:sp>
      <p:pic>
        <p:nvPicPr>
          <p:cNvPr id="88066" name="Picture 2" descr="Visualizza immagine di origine"/>
          <p:cNvPicPr>
            <a:picLocks noChangeAspect="1" noChangeArrowheads="1"/>
          </p:cNvPicPr>
          <p:nvPr/>
        </p:nvPicPr>
        <p:blipFill>
          <a:blip r:embed="rId2" cstate="print"/>
          <a:srcRect/>
          <a:stretch>
            <a:fillRect/>
          </a:stretch>
        </p:blipFill>
        <p:spPr bwMode="auto">
          <a:xfrm>
            <a:off x="3000364" y="2286000"/>
            <a:ext cx="6010275" cy="28575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571486"/>
            <a:ext cx="8715436" cy="3785652"/>
          </a:xfrm>
          <a:prstGeom prst="rect">
            <a:avLst/>
          </a:prstGeom>
          <a:noFill/>
        </p:spPr>
        <p:txBody>
          <a:bodyPr wrap="square" rtlCol="0">
            <a:spAutoFit/>
          </a:bodyPr>
          <a:lstStyle/>
          <a:p>
            <a:r>
              <a:rPr lang="it-IT" sz="2000" dirty="0" smtClean="0"/>
              <a:t>Noi </a:t>
            </a:r>
            <a:r>
              <a:rPr lang="it-IT" sz="2000" dirty="0" smtClean="0"/>
              <a:t>ci siamo raccolti su di un gran campo di battaglia di quella guerra. Noi siamo venuti a destinare una parte di quel campo a luogo di ultimo riposo per coloro che qui dettero la loro vita, perché quella nazione potesse vivere. È del tutto giusto e appropriato che noi compiamo quest'atto. Ma, in un senso più ampio, noi non possiamo inaugurare, non possiamo consacrare, non possiamo santificare questo suolo.</a:t>
            </a:r>
          </a:p>
          <a:p>
            <a:r>
              <a:rPr lang="it-IT" sz="2000" dirty="0" smtClean="0"/>
              <a:t>I coraggiosi uomini, vivi e morti, che qui combatterono, lo hanno consacrato, ben al di là del nostro piccolo potere di aggiungere o portar via alcunché. Il mondo noterà appena, né a lungo ricorderà ciò che qui diciamo, ma mai potrà dimenticare ciò che essi qui fecero. Sta a noi viventi, piuttosto, il votarci qui al lavoro incompiuto, finora così nobilmente portato avanti da coloro che qui combatterono</a:t>
            </a:r>
            <a:r>
              <a:rPr lang="it-IT" sz="2000" dirty="0" smtClean="0"/>
              <a:t>.</a:t>
            </a:r>
            <a:endParaRPr lang="it-IT" sz="2000"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928676"/>
            <a:ext cx="8715436" cy="1938992"/>
          </a:xfrm>
          <a:prstGeom prst="rect">
            <a:avLst/>
          </a:prstGeom>
          <a:noFill/>
        </p:spPr>
        <p:txBody>
          <a:bodyPr wrap="square" rtlCol="0">
            <a:spAutoFit/>
          </a:bodyPr>
          <a:lstStyle/>
          <a:p>
            <a:r>
              <a:rPr lang="it-IT" sz="2000" dirty="0" smtClean="0"/>
              <a:t>Sta </a:t>
            </a:r>
            <a:r>
              <a:rPr lang="it-IT" sz="2000" dirty="0" smtClean="0"/>
              <a:t>piuttosto a noi il votarci qui al grande compito che ci è dinnanzi: che da questi morti onorati ci venga un'accresciuta devozione a quella causa per la quale essi diedero, della devozione, l'ultima piena misura</a:t>
            </a:r>
            <a:r>
              <a:rPr lang="it-IT" sz="2000" dirty="0" smtClean="0"/>
              <a:t>; </a:t>
            </a:r>
            <a:r>
              <a:rPr lang="it-IT" sz="2000" dirty="0" smtClean="0"/>
              <a:t>che noi qui solennemente si prometta che questi morti non sono morti invano; che questa nazione, guidata da Dio, abbia una rinascita di libertà; e che l’idea di un governo del popolo, dal popolo, per il popolo, non abbia a perire dalla terra</a:t>
            </a:r>
            <a:r>
              <a:rPr lang="it-IT" sz="2000" dirty="0" smtClean="0"/>
              <a:t>.” (Lincoln)</a:t>
            </a:r>
            <a:endParaRPr lang="it-IT" sz="2000"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14414" y="142858"/>
            <a:ext cx="6929486"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b="1" dirty="0" smtClean="0"/>
              <a:t>1865, VITTORIA DEFINITIVA DEL NORD</a:t>
            </a:r>
          </a:p>
          <a:p>
            <a:r>
              <a:rPr lang="it-IT" sz="2800" dirty="0" smtClean="0"/>
              <a:t>- Superiore per uomini e mezzi</a:t>
            </a:r>
            <a:endParaRPr lang="it-IT" sz="2800" dirty="0" smtClean="0"/>
          </a:p>
        </p:txBody>
      </p:sp>
      <p:sp>
        <p:nvSpPr>
          <p:cNvPr id="4" name="CasellaDiTesto 3"/>
          <p:cNvSpPr txBox="1"/>
          <p:nvPr/>
        </p:nvSpPr>
        <p:spPr>
          <a:xfrm>
            <a:off x="500034" y="1500180"/>
            <a:ext cx="8286808" cy="3416320"/>
          </a:xfrm>
          <a:prstGeom prst="rect">
            <a:avLst/>
          </a:prstGeom>
          <a:noFill/>
        </p:spPr>
        <p:txBody>
          <a:bodyPr wrap="square" rtlCol="0">
            <a:spAutoFit/>
          </a:bodyPr>
          <a:lstStyle/>
          <a:p>
            <a:pPr algn="ctr"/>
            <a:r>
              <a:rPr lang="it-IT" sz="3600" b="1" dirty="0" smtClean="0">
                <a:solidFill>
                  <a:srgbClr val="FF0000"/>
                </a:solidFill>
                <a:effectLst>
                  <a:outerShdw blurRad="38100" dist="38100" dir="2700000" algn="tl">
                    <a:srgbClr val="000000">
                      <a:alpha val="43137"/>
                    </a:srgbClr>
                  </a:outerShdw>
                </a:effectLst>
              </a:rPr>
              <a:t>ABOLIZIONE DELLA SCHIAVITU’</a:t>
            </a:r>
          </a:p>
          <a:p>
            <a:pPr algn="ctr"/>
            <a:endParaRPr lang="it-IT" sz="1200" b="1" dirty="0" smtClean="0">
              <a:solidFill>
                <a:srgbClr val="FF0000"/>
              </a:solidFill>
            </a:endParaRPr>
          </a:p>
          <a:p>
            <a:pPr algn="just"/>
            <a:r>
              <a:rPr lang="it-IT" sz="2400" dirty="0" smtClean="0"/>
              <a:t>XIII </a:t>
            </a:r>
            <a:r>
              <a:rPr lang="it-IT" sz="2400" dirty="0" smtClean="0"/>
              <a:t>emendamento. “</a:t>
            </a:r>
            <a:r>
              <a:rPr lang="it-IT" sz="2400" i="1" dirty="0" smtClean="0"/>
              <a:t>Sezione I</a:t>
            </a:r>
            <a:r>
              <a:rPr lang="it-IT" sz="2400" dirty="0" smtClean="0"/>
              <a:t> . La schiavitù o altra forma di costrizione personale non potranno essere ammesse negli Stati Uniti, o in luogo alcuno soggetto alla loro giurisdizione, se non come punizione di un reato per il quale l'imputato sia stato dichiarato colpevole con la dovuta procedura. </a:t>
            </a:r>
            <a:r>
              <a:rPr lang="it-IT" sz="2400" i="1" dirty="0" smtClean="0"/>
              <a:t>Sezione II</a:t>
            </a:r>
            <a:r>
              <a:rPr lang="it-IT" sz="2400" dirty="0" smtClean="0"/>
              <a:t>. II Congresso ha facoltà di porre in essere la legislazione opportuna per dare esecuzione a questo Articolo.”</a:t>
            </a:r>
            <a:endParaRPr lang="it-IT" sz="2400"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2910" y="357172"/>
            <a:ext cx="7643866" cy="954107"/>
          </a:xfrm>
          <a:prstGeom prst="rect">
            <a:avLst/>
          </a:prstGeom>
          <a:noFill/>
        </p:spPr>
        <p:txBody>
          <a:bodyPr wrap="square" rtlCol="0">
            <a:spAutoFit/>
          </a:bodyPr>
          <a:lstStyle/>
          <a:p>
            <a:pPr algn="ctr"/>
            <a:r>
              <a:rPr lang="it-IT" sz="2800" dirty="0" smtClean="0"/>
              <a:t>14 aprile 1865</a:t>
            </a:r>
          </a:p>
          <a:p>
            <a:pPr algn="ctr"/>
            <a:r>
              <a:rPr lang="it-IT" sz="2800" dirty="0" smtClean="0"/>
              <a:t>Lincoln è assassinato in un teatro da un sudista</a:t>
            </a:r>
            <a:endParaRPr lang="it-IT" sz="2800" dirty="0" smtClean="0"/>
          </a:p>
        </p:txBody>
      </p:sp>
      <p:pic>
        <p:nvPicPr>
          <p:cNvPr id="89090" name="Picture 2" descr="Visualizza immagine di origine"/>
          <p:cNvPicPr>
            <a:picLocks noChangeAspect="1" noChangeArrowheads="1"/>
          </p:cNvPicPr>
          <p:nvPr/>
        </p:nvPicPr>
        <p:blipFill>
          <a:blip r:embed="rId2" cstate="print"/>
          <a:srcRect/>
          <a:stretch>
            <a:fillRect/>
          </a:stretch>
        </p:blipFill>
        <p:spPr bwMode="auto">
          <a:xfrm>
            <a:off x="1785918" y="1714494"/>
            <a:ext cx="5509896" cy="2879714"/>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1538" y="1571618"/>
            <a:ext cx="7000924" cy="1323439"/>
          </a:xfrm>
          <a:prstGeom prst="rect">
            <a:avLst/>
          </a:prstGeom>
          <a:noFill/>
        </p:spPr>
        <p:txBody>
          <a:bodyPr wrap="square" rtlCol="0">
            <a:spAutoFit/>
          </a:bodyPr>
          <a:lstStyle/>
          <a:p>
            <a:pPr algn="ctr"/>
            <a:r>
              <a:rPr lang="it-IT" sz="4000" dirty="0" smtClean="0"/>
              <a:t>STATI UNITI NELLA SECONDA META’ DELL’OTTOCENTO</a:t>
            </a:r>
            <a:endParaRPr lang="it-IT" sz="4000"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43240" y="428610"/>
            <a:ext cx="2714644"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sz="3200" b="1" dirty="0" smtClean="0"/>
              <a:t>FORTE ASCESA</a:t>
            </a:r>
            <a:endParaRPr lang="it-IT" sz="3200" b="1" dirty="0" smtClean="0"/>
          </a:p>
        </p:txBody>
      </p:sp>
      <p:sp>
        <p:nvSpPr>
          <p:cNvPr id="3" name="CasellaDiTesto 2"/>
          <p:cNvSpPr txBox="1"/>
          <p:nvPr/>
        </p:nvSpPr>
        <p:spPr>
          <a:xfrm>
            <a:off x="357158" y="1500180"/>
            <a:ext cx="2928958" cy="954107"/>
          </a:xfrm>
          <a:prstGeom prst="rect">
            <a:avLst/>
          </a:prstGeom>
          <a:noFill/>
        </p:spPr>
        <p:txBody>
          <a:bodyPr wrap="square" rtlCol="0">
            <a:spAutoFit/>
          </a:bodyPr>
          <a:lstStyle/>
          <a:p>
            <a:pPr algn="ctr"/>
            <a:r>
              <a:rPr lang="it-IT" sz="2800" dirty="0" smtClean="0"/>
              <a:t>CRESCITA DEMOGRAFICA</a:t>
            </a:r>
            <a:endParaRPr lang="it-IT" sz="2800" dirty="0" smtClean="0"/>
          </a:p>
        </p:txBody>
      </p:sp>
      <p:sp>
        <p:nvSpPr>
          <p:cNvPr id="4" name="CasellaDiTesto 3"/>
          <p:cNvSpPr txBox="1"/>
          <p:nvPr/>
        </p:nvSpPr>
        <p:spPr>
          <a:xfrm>
            <a:off x="5643570" y="1857370"/>
            <a:ext cx="3000396" cy="523220"/>
          </a:xfrm>
          <a:prstGeom prst="rect">
            <a:avLst/>
          </a:prstGeom>
          <a:noFill/>
        </p:spPr>
        <p:txBody>
          <a:bodyPr wrap="square" rtlCol="0">
            <a:spAutoFit/>
          </a:bodyPr>
          <a:lstStyle/>
          <a:p>
            <a:r>
              <a:rPr lang="it-IT" sz="2800" dirty="0" smtClean="0"/>
              <a:t>GRANDI RISORSE</a:t>
            </a:r>
            <a:endParaRPr lang="it-IT" sz="2800" dirty="0" smtClean="0"/>
          </a:p>
        </p:txBody>
      </p:sp>
      <p:sp>
        <p:nvSpPr>
          <p:cNvPr id="5" name="CasellaDiTesto 4"/>
          <p:cNvSpPr txBox="1"/>
          <p:nvPr/>
        </p:nvSpPr>
        <p:spPr>
          <a:xfrm>
            <a:off x="2214546" y="2643188"/>
            <a:ext cx="4000528" cy="523220"/>
          </a:xfrm>
          <a:prstGeom prst="rect">
            <a:avLst/>
          </a:prstGeom>
          <a:noFill/>
        </p:spPr>
        <p:txBody>
          <a:bodyPr wrap="square" rtlCol="0">
            <a:spAutoFit/>
          </a:bodyPr>
          <a:lstStyle/>
          <a:p>
            <a:r>
              <a:rPr lang="it-IT" sz="2800" dirty="0" smtClean="0"/>
              <a:t>ASSENZA </a:t>
            </a:r>
            <a:r>
              <a:rPr lang="it-IT" sz="2800" dirty="0" err="1" smtClean="0"/>
              <a:t>DI</a:t>
            </a:r>
            <a:r>
              <a:rPr lang="it-IT" sz="2800" dirty="0" smtClean="0"/>
              <a:t> GUERRE</a:t>
            </a:r>
            <a:endParaRPr lang="it-IT" sz="2800" dirty="0" smtClean="0"/>
          </a:p>
        </p:txBody>
      </p:sp>
      <p:sp>
        <p:nvSpPr>
          <p:cNvPr id="6" name="CasellaDiTesto 5"/>
          <p:cNvSpPr txBox="1"/>
          <p:nvPr/>
        </p:nvSpPr>
        <p:spPr>
          <a:xfrm>
            <a:off x="3143240" y="3500444"/>
            <a:ext cx="5500758" cy="954107"/>
          </a:xfrm>
          <a:prstGeom prst="rect">
            <a:avLst/>
          </a:prstGeom>
          <a:noFill/>
        </p:spPr>
        <p:txBody>
          <a:bodyPr wrap="square" rtlCol="0">
            <a:spAutoFit/>
          </a:bodyPr>
          <a:lstStyle/>
          <a:p>
            <a:pPr algn="ctr"/>
            <a:r>
              <a:rPr lang="it-IT" sz="2800" dirty="0" smtClean="0"/>
              <a:t>SVILUPPO DEL CAPITALISMO SENZA ARISTOCRAZIA E SOCIALISMO</a:t>
            </a:r>
            <a:endParaRPr lang="it-IT" sz="2800" dirty="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34" y="428610"/>
            <a:ext cx="7358114" cy="954107"/>
          </a:xfrm>
          <a:prstGeom prst="rect">
            <a:avLst/>
          </a:prstGeom>
          <a:noFill/>
        </p:spPr>
        <p:txBody>
          <a:bodyPr wrap="square" rtlCol="0">
            <a:spAutoFit/>
          </a:bodyPr>
          <a:lstStyle/>
          <a:p>
            <a:r>
              <a:rPr lang="it-IT" sz="2800" dirty="0" smtClean="0"/>
              <a:t>Presidente </a:t>
            </a:r>
            <a:r>
              <a:rPr lang="it-IT" sz="2800" b="1" dirty="0" smtClean="0"/>
              <a:t>JHONSON</a:t>
            </a:r>
          </a:p>
          <a:p>
            <a:r>
              <a:rPr lang="it-IT" sz="2800" dirty="0" smtClean="0"/>
              <a:t>- DIRITTO </a:t>
            </a:r>
            <a:r>
              <a:rPr lang="it-IT" sz="2800" dirty="0" err="1" smtClean="0"/>
              <a:t>DI</a:t>
            </a:r>
            <a:r>
              <a:rPr lang="it-IT" sz="2800" dirty="0" smtClean="0"/>
              <a:t> VOTO ANCHE AI NERI</a:t>
            </a:r>
            <a:endParaRPr lang="it-IT" sz="2800" dirty="0" smtClean="0"/>
          </a:p>
        </p:txBody>
      </p:sp>
      <p:pic>
        <p:nvPicPr>
          <p:cNvPr id="91138" name="Picture 2" descr="Visualizza immagine di origine"/>
          <p:cNvPicPr>
            <a:picLocks noChangeAspect="1" noChangeArrowheads="1"/>
          </p:cNvPicPr>
          <p:nvPr/>
        </p:nvPicPr>
        <p:blipFill>
          <a:blip r:embed="rId2" cstate="print"/>
          <a:srcRect/>
          <a:stretch>
            <a:fillRect/>
          </a:stretch>
        </p:blipFill>
        <p:spPr bwMode="auto">
          <a:xfrm>
            <a:off x="5786446" y="857238"/>
            <a:ext cx="2945513" cy="3929072"/>
          </a:xfrm>
          <a:prstGeom prst="rect">
            <a:avLst/>
          </a:prstGeom>
          <a:noFill/>
        </p:spPr>
      </p:pic>
      <p:sp>
        <p:nvSpPr>
          <p:cNvPr id="4" name="CasellaDiTesto 3"/>
          <p:cNvSpPr txBox="1"/>
          <p:nvPr/>
        </p:nvSpPr>
        <p:spPr>
          <a:xfrm>
            <a:off x="357158" y="1928808"/>
            <a:ext cx="5214974" cy="3108543"/>
          </a:xfrm>
          <a:prstGeom prst="rect">
            <a:avLst/>
          </a:prstGeom>
          <a:noFill/>
        </p:spPr>
        <p:txBody>
          <a:bodyPr wrap="square" rtlCol="0">
            <a:spAutoFit/>
          </a:bodyPr>
          <a:lstStyle/>
          <a:p>
            <a:r>
              <a:rPr lang="it-IT" sz="2800" dirty="0" smtClean="0"/>
              <a:t>XV emendamento: “</a:t>
            </a:r>
            <a:r>
              <a:rPr lang="it-IT" sz="2800" dirty="0" smtClean="0"/>
              <a:t>Il diritto di voto spettante ai cittadini degli Stati Uniti non potrà essere negato né limitato dagli Stati Uniti, Né da alcun altro Stato, per ragioni di razza, di colore o di precedente condizione </a:t>
            </a:r>
            <a:r>
              <a:rPr lang="it-IT" sz="2800" dirty="0" smtClean="0"/>
              <a:t>servile”</a:t>
            </a:r>
            <a:endParaRPr lang="it-IT" sz="2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57224" y="214296"/>
            <a:ext cx="7358114"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CONQUISTA DEI TERRITORI INDIANI</a:t>
            </a:r>
          </a:p>
        </p:txBody>
      </p:sp>
      <p:sp>
        <p:nvSpPr>
          <p:cNvPr id="3" name="CasellaDiTesto 2"/>
          <p:cNvSpPr txBox="1"/>
          <p:nvPr/>
        </p:nvSpPr>
        <p:spPr>
          <a:xfrm>
            <a:off x="214282" y="1142990"/>
            <a:ext cx="3714776" cy="1138773"/>
          </a:xfrm>
          <a:prstGeom prst="rect">
            <a:avLst/>
          </a:prstGeom>
          <a:noFill/>
        </p:spPr>
        <p:txBody>
          <a:bodyPr wrap="square" rtlCol="0">
            <a:spAutoFit/>
          </a:bodyPr>
          <a:lstStyle/>
          <a:p>
            <a:pPr algn="ctr"/>
            <a:r>
              <a:rPr lang="it-IT" sz="2800" dirty="0" smtClean="0"/>
              <a:t>INDIANI = PELLEROSSA </a:t>
            </a:r>
          </a:p>
          <a:p>
            <a:pPr algn="ctr"/>
            <a:r>
              <a:rPr lang="it-IT" sz="2000" dirty="0" smtClean="0"/>
              <a:t>(usanza di tingersi di rosso, durante le battaglie)</a:t>
            </a:r>
          </a:p>
        </p:txBody>
      </p:sp>
      <p:pic>
        <p:nvPicPr>
          <p:cNvPr id="19458" name="Picture 2" descr="Visualizza immagine di origine"/>
          <p:cNvPicPr>
            <a:picLocks noChangeAspect="1" noChangeArrowheads="1"/>
          </p:cNvPicPr>
          <p:nvPr/>
        </p:nvPicPr>
        <p:blipFill>
          <a:blip r:embed="rId2" cstate="print"/>
          <a:srcRect/>
          <a:stretch>
            <a:fillRect/>
          </a:stretch>
        </p:blipFill>
        <p:spPr bwMode="auto">
          <a:xfrm>
            <a:off x="4144962" y="785800"/>
            <a:ext cx="4999038" cy="2008188"/>
          </a:xfrm>
          <a:prstGeom prst="rect">
            <a:avLst/>
          </a:prstGeom>
          <a:noFill/>
        </p:spPr>
      </p:pic>
      <p:sp>
        <p:nvSpPr>
          <p:cNvPr id="5" name="CasellaDiTesto 4"/>
          <p:cNvSpPr txBox="1"/>
          <p:nvPr/>
        </p:nvSpPr>
        <p:spPr>
          <a:xfrm>
            <a:off x="857224" y="3500444"/>
            <a:ext cx="2071702" cy="523220"/>
          </a:xfrm>
          <a:prstGeom prst="rect">
            <a:avLst/>
          </a:prstGeom>
          <a:noFill/>
        </p:spPr>
        <p:txBody>
          <a:bodyPr wrap="square" rtlCol="0">
            <a:spAutoFit/>
          </a:bodyPr>
          <a:lstStyle/>
          <a:p>
            <a:pPr algn="ctr"/>
            <a:r>
              <a:rPr lang="it-IT" sz="2800" u="sng" dirty="0" smtClean="0"/>
              <a:t>PRIMA FASE</a:t>
            </a:r>
          </a:p>
        </p:txBody>
      </p:sp>
      <p:sp>
        <p:nvSpPr>
          <p:cNvPr id="6" name="CasellaDiTesto 5"/>
          <p:cNvSpPr txBox="1"/>
          <p:nvPr/>
        </p:nvSpPr>
        <p:spPr>
          <a:xfrm>
            <a:off x="357158" y="4143386"/>
            <a:ext cx="3214710" cy="523220"/>
          </a:xfrm>
          <a:prstGeom prst="rect">
            <a:avLst/>
          </a:prstGeom>
          <a:noFill/>
        </p:spPr>
        <p:txBody>
          <a:bodyPr wrap="square" rtlCol="0">
            <a:spAutoFit/>
          </a:bodyPr>
          <a:lstStyle/>
          <a:p>
            <a:r>
              <a:rPr lang="it-IT" sz="2800" dirty="0" smtClean="0"/>
              <a:t>SIMBIOSI, </a:t>
            </a:r>
            <a:r>
              <a:rPr lang="it-IT" sz="2800" b="1" dirty="0" smtClean="0"/>
              <a:t>SCAMBIO</a:t>
            </a:r>
          </a:p>
        </p:txBody>
      </p:sp>
      <p:sp>
        <p:nvSpPr>
          <p:cNvPr id="7" name="CasellaDiTesto 6"/>
          <p:cNvSpPr txBox="1"/>
          <p:nvPr/>
        </p:nvSpPr>
        <p:spPr>
          <a:xfrm>
            <a:off x="4143372" y="3714758"/>
            <a:ext cx="1143008" cy="523220"/>
          </a:xfrm>
          <a:prstGeom prst="rect">
            <a:avLst/>
          </a:prstGeom>
          <a:noFill/>
        </p:spPr>
        <p:txBody>
          <a:bodyPr wrap="square" rtlCol="0">
            <a:spAutoFit/>
          </a:bodyPr>
          <a:lstStyle/>
          <a:p>
            <a:r>
              <a:rPr lang="it-IT" sz="2800" dirty="0" smtClean="0"/>
              <a:t>inglesi</a:t>
            </a:r>
          </a:p>
        </p:txBody>
      </p:sp>
      <p:sp>
        <p:nvSpPr>
          <p:cNvPr id="8" name="CasellaDiTesto 7"/>
          <p:cNvSpPr txBox="1"/>
          <p:nvPr/>
        </p:nvSpPr>
        <p:spPr>
          <a:xfrm>
            <a:off x="7500958" y="3786196"/>
            <a:ext cx="1214446" cy="523220"/>
          </a:xfrm>
          <a:prstGeom prst="rect">
            <a:avLst/>
          </a:prstGeom>
          <a:noFill/>
        </p:spPr>
        <p:txBody>
          <a:bodyPr wrap="square" rtlCol="0">
            <a:spAutoFit/>
          </a:bodyPr>
          <a:lstStyle/>
          <a:p>
            <a:r>
              <a:rPr lang="it-IT" sz="2800" dirty="0" smtClean="0"/>
              <a:t>indiani</a:t>
            </a:r>
          </a:p>
        </p:txBody>
      </p:sp>
      <p:cxnSp>
        <p:nvCxnSpPr>
          <p:cNvPr id="10" name="Connettore 7 9"/>
          <p:cNvCxnSpPr>
            <a:stCxn id="7" idx="0"/>
            <a:endCxn id="8" idx="0"/>
          </p:cNvCxnSpPr>
          <p:nvPr/>
        </p:nvCxnSpPr>
        <p:spPr>
          <a:xfrm rot="16200000" flipH="1">
            <a:off x="6375809" y="2053825"/>
            <a:ext cx="71438" cy="3393305"/>
          </a:xfrm>
          <a:prstGeom prst="curvedConnector3">
            <a:avLst>
              <a:gd name="adj1" fmla="val -663700"/>
            </a:avLst>
          </a:prstGeom>
          <a:ln>
            <a:tailEnd type="arrow"/>
          </a:ln>
        </p:spPr>
        <p:style>
          <a:lnRef idx="2">
            <a:schemeClr val="dk1"/>
          </a:lnRef>
          <a:fillRef idx="0">
            <a:schemeClr val="dk1"/>
          </a:fillRef>
          <a:effectRef idx="1">
            <a:schemeClr val="dk1"/>
          </a:effectRef>
          <a:fontRef idx="minor">
            <a:schemeClr val="tx1"/>
          </a:fontRef>
        </p:style>
      </p:cxnSp>
      <p:cxnSp>
        <p:nvCxnSpPr>
          <p:cNvPr id="13" name="Connettore 7 12"/>
          <p:cNvCxnSpPr/>
          <p:nvPr/>
        </p:nvCxnSpPr>
        <p:spPr>
          <a:xfrm rot="5400000">
            <a:off x="6375810" y="2553892"/>
            <a:ext cx="71438" cy="3393305"/>
          </a:xfrm>
          <a:prstGeom prst="curvedConnector3">
            <a:avLst>
              <a:gd name="adj1" fmla="val 580739"/>
            </a:avLst>
          </a:prstGeom>
          <a:ln>
            <a:tailEnd type="arrow"/>
          </a:ln>
        </p:spPr>
        <p:style>
          <a:lnRef idx="2">
            <a:schemeClr val="dk1"/>
          </a:lnRef>
          <a:fillRef idx="0">
            <a:schemeClr val="dk1"/>
          </a:fillRef>
          <a:effectRef idx="1">
            <a:schemeClr val="dk1"/>
          </a:effectRef>
          <a:fontRef idx="minor">
            <a:schemeClr val="tx1"/>
          </a:fontRef>
        </p:style>
      </p:cxnSp>
      <p:sp>
        <p:nvSpPr>
          <p:cNvPr id="15" name="CasellaDiTesto 14"/>
          <p:cNvSpPr txBox="1"/>
          <p:nvPr/>
        </p:nvSpPr>
        <p:spPr>
          <a:xfrm>
            <a:off x="4857752" y="2857502"/>
            <a:ext cx="3071834" cy="400110"/>
          </a:xfrm>
          <a:prstGeom prst="rect">
            <a:avLst/>
          </a:prstGeom>
          <a:noFill/>
        </p:spPr>
        <p:txBody>
          <a:bodyPr wrap="square" rtlCol="0">
            <a:spAutoFit/>
          </a:bodyPr>
          <a:lstStyle/>
          <a:p>
            <a:pPr algn="ctr"/>
            <a:r>
              <a:rPr lang="it-IT" sz="2000" i="1" dirty="0"/>
              <a:t>a</a:t>
            </a:r>
            <a:r>
              <a:rPr lang="it-IT" sz="2000" i="1" dirty="0" smtClean="0"/>
              <a:t>rmi, tessuti, rum</a:t>
            </a:r>
          </a:p>
        </p:txBody>
      </p:sp>
      <p:sp>
        <p:nvSpPr>
          <p:cNvPr id="16" name="CasellaDiTesto 15"/>
          <p:cNvSpPr txBox="1"/>
          <p:nvPr/>
        </p:nvSpPr>
        <p:spPr>
          <a:xfrm>
            <a:off x="5000628" y="4743390"/>
            <a:ext cx="3071834" cy="400110"/>
          </a:xfrm>
          <a:prstGeom prst="rect">
            <a:avLst/>
          </a:prstGeom>
          <a:noFill/>
        </p:spPr>
        <p:txBody>
          <a:bodyPr wrap="square" rtlCol="0">
            <a:spAutoFit/>
          </a:bodyPr>
          <a:lstStyle/>
          <a:p>
            <a:pPr algn="ctr"/>
            <a:r>
              <a:rPr lang="it-IT" sz="2000" i="1" dirty="0"/>
              <a:t>m</a:t>
            </a:r>
            <a:r>
              <a:rPr lang="it-IT" sz="2000" i="1" dirty="0" smtClean="0"/>
              <a:t>ais, cibo</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5786" y="428610"/>
            <a:ext cx="7572428"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b="1" dirty="0" smtClean="0"/>
              <a:t>REAZIONI </a:t>
            </a:r>
            <a:r>
              <a:rPr lang="it-IT" sz="2800" b="1" dirty="0" err="1" smtClean="0"/>
              <a:t>DI</a:t>
            </a:r>
            <a:r>
              <a:rPr lang="it-IT" sz="2800" b="1" dirty="0" smtClean="0"/>
              <a:t> INTOLLERANZA</a:t>
            </a:r>
          </a:p>
          <a:p>
            <a:endParaRPr lang="it-IT" sz="2800" dirty="0" smtClean="0"/>
          </a:p>
          <a:p>
            <a:pPr>
              <a:buFontTx/>
              <a:buChar char="-"/>
            </a:pPr>
            <a:r>
              <a:rPr lang="it-IT" sz="2800" dirty="0" smtClean="0"/>
              <a:t> Nasce il KU KLUX KLAN</a:t>
            </a:r>
          </a:p>
          <a:p>
            <a:pPr>
              <a:buFontTx/>
              <a:buChar char="-"/>
            </a:pPr>
            <a:r>
              <a:rPr lang="it-IT" sz="2800" dirty="0" smtClean="0"/>
              <a:t> </a:t>
            </a:r>
            <a:r>
              <a:rPr lang="it-IT" sz="2800" dirty="0" smtClean="0"/>
              <a:t>I presidenti successivi sono tutti filo-bianchi</a:t>
            </a:r>
            <a:endParaRPr lang="it-IT" sz="2800" dirty="0" smtClean="0"/>
          </a:p>
        </p:txBody>
      </p:sp>
      <p:pic>
        <p:nvPicPr>
          <p:cNvPr id="94210" name="Picture 2" descr="Visualizza immagine di origine"/>
          <p:cNvPicPr>
            <a:picLocks noChangeAspect="1" noChangeArrowheads="1"/>
          </p:cNvPicPr>
          <p:nvPr/>
        </p:nvPicPr>
        <p:blipFill>
          <a:blip r:embed="rId2" cstate="print"/>
          <a:srcRect/>
          <a:stretch>
            <a:fillRect/>
          </a:stretch>
        </p:blipFill>
        <p:spPr bwMode="auto">
          <a:xfrm>
            <a:off x="2714612" y="2357436"/>
            <a:ext cx="3714776" cy="2683925"/>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142858"/>
            <a:ext cx="7072362" cy="954107"/>
          </a:xfrm>
          <a:prstGeom prst="rect">
            <a:avLst/>
          </a:prstGeom>
          <a:noFill/>
        </p:spPr>
        <p:txBody>
          <a:bodyPr wrap="square" rtlCol="0">
            <a:spAutoFit/>
          </a:bodyPr>
          <a:lstStyle/>
          <a:p>
            <a:r>
              <a:rPr lang="it-IT" sz="2800" b="1" dirty="0" smtClean="0"/>
              <a:t>IMPERIALISMO STATUNITENSE</a:t>
            </a:r>
          </a:p>
          <a:p>
            <a:r>
              <a:rPr lang="it-IT" sz="2800" dirty="0" smtClean="0"/>
              <a:t>1897, </a:t>
            </a:r>
            <a:r>
              <a:rPr lang="it-IT" sz="2800" dirty="0" err="1" smtClean="0"/>
              <a:t>McKINLEY</a:t>
            </a:r>
            <a:endParaRPr lang="it-IT" sz="2800" dirty="0" smtClean="0"/>
          </a:p>
        </p:txBody>
      </p:sp>
      <p:pic>
        <p:nvPicPr>
          <p:cNvPr id="95234" name="Picture 2" descr="Visualizza immagine di origine"/>
          <p:cNvPicPr>
            <a:picLocks noChangeAspect="1" noChangeArrowheads="1"/>
          </p:cNvPicPr>
          <p:nvPr/>
        </p:nvPicPr>
        <p:blipFill>
          <a:blip r:embed="rId2" cstate="print"/>
          <a:srcRect l="5151" t="21978" r="3159" b="7966"/>
          <a:stretch>
            <a:fillRect/>
          </a:stretch>
        </p:blipFill>
        <p:spPr bwMode="auto">
          <a:xfrm>
            <a:off x="2571736" y="1285866"/>
            <a:ext cx="6357982" cy="364333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285734"/>
            <a:ext cx="2571768" cy="523220"/>
          </a:xfrm>
          <a:prstGeom prst="rect">
            <a:avLst/>
          </a:prstGeom>
          <a:noFill/>
        </p:spPr>
        <p:txBody>
          <a:bodyPr wrap="square" rtlCol="0">
            <a:spAutoFit/>
          </a:bodyPr>
          <a:lstStyle/>
          <a:p>
            <a:pPr algn="ctr"/>
            <a:r>
              <a:rPr lang="it-IT" sz="2800" u="sng" dirty="0" smtClean="0"/>
              <a:t>SECONDA FASE</a:t>
            </a:r>
          </a:p>
        </p:txBody>
      </p:sp>
      <p:sp>
        <p:nvSpPr>
          <p:cNvPr id="3" name="CasellaDiTesto 2"/>
          <p:cNvSpPr txBox="1"/>
          <p:nvPr/>
        </p:nvSpPr>
        <p:spPr>
          <a:xfrm>
            <a:off x="571472" y="1357304"/>
            <a:ext cx="178595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Gli inglesi</a:t>
            </a:r>
          </a:p>
        </p:txBody>
      </p:sp>
      <p:sp>
        <p:nvSpPr>
          <p:cNvPr id="4" name="CasellaDiTesto 3"/>
          <p:cNvSpPr txBox="1"/>
          <p:nvPr/>
        </p:nvSpPr>
        <p:spPr>
          <a:xfrm>
            <a:off x="2928926" y="928676"/>
            <a:ext cx="4429156" cy="523220"/>
          </a:xfrm>
          <a:prstGeom prst="rect">
            <a:avLst/>
          </a:prstGeom>
          <a:noFill/>
        </p:spPr>
        <p:txBody>
          <a:bodyPr wrap="square" rtlCol="0">
            <a:spAutoFit/>
          </a:bodyPr>
          <a:lstStyle/>
          <a:p>
            <a:r>
              <a:rPr lang="it-IT" sz="2800" b="1" dirty="0" smtClean="0"/>
              <a:t>AUMENTANO</a:t>
            </a:r>
            <a:r>
              <a:rPr lang="it-IT" sz="2800" dirty="0" smtClean="0"/>
              <a:t> di numero</a:t>
            </a:r>
          </a:p>
        </p:txBody>
      </p:sp>
      <p:sp>
        <p:nvSpPr>
          <p:cNvPr id="5" name="CasellaDiTesto 4"/>
          <p:cNvSpPr txBox="1"/>
          <p:nvPr/>
        </p:nvSpPr>
        <p:spPr>
          <a:xfrm>
            <a:off x="2857488" y="1643056"/>
            <a:ext cx="5572164" cy="523220"/>
          </a:xfrm>
          <a:prstGeom prst="rect">
            <a:avLst/>
          </a:prstGeom>
          <a:noFill/>
        </p:spPr>
        <p:txBody>
          <a:bodyPr wrap="square" rtlCol="0">
            <a:spAutoFit/>
          </a:bodyPr>
          <a:lstStyle/>
          <a:p>
            <a:r>
              <a:rPr lang="it-IT" sz="2800" dirty="0"/>
              <a:t>c</a:t>
            </a:r>
            <a:r>
              <a:rPr lang="it-IT" sz="2800" dirty="0" smtClean="0"/>
              <a:t>ominciano a </a:t>
            </a:r>
            <a:r>
              <a:rPr lang="it-IT" sz="2800" b="1" dirty="0" smtClean="0"/>
              <a:t>COLTIVARE</a:t>
            </a:r>
            <a:r>
              <a:rPr lang="it-IT" sz="2800" dirty="0" smtClean="0"/>
              <a:t> da soli</a:t>
            </a:r>
          </a:p>
        </p:txBody>
      </p:sp>
      <p:cxnSp>
        <p:nvCxnSpPr>
          <p:cNvPr id="7" name="Connettore 2 6"/>
          <p:cNvCxnSpPr/>
          <p:nvPr/>
        </p:nvCxnSpPr>
        <p:spPr>
          <a:xfrm flipV="1">
            <a:off x="2214546" y="1214428"/>
            <a:ext cx="642942" cy="2857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Connettore 2 7"/>
          <p:cNvCxnSpPr/>
          <p:nvPr/>
        </p:nvCxnSpPr>
        <p:spPr>
          <a:xfrm>
            <a:off x="2214546" y="1714494"/>
            <a:ext cx="571504"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CasellaDiTesto 10"/>
          <p:cNvSpPr txBox="1"/>
          <p:nvPr/>
        </p:nvSpPr>
        <p:spPr>
          <a:xfrm>
            <a:off x="642910" y="3143254"/>
            <a:ext cx="178595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Gli indiani</a:t>
            </a:r>
          </a:p>
        </p:txBody>
      </p:sp>
      <p:sp>
        <p:nvSpPr>
          <p:cNvPr id="12" name="CasellaDiTesto 11"/>
          <p:cNvSpPr txBox="1"/>
          <p:nvPr/>
        </p:nvSpPr>
        <p:spPr>
          <a:xfrm>
            <a:off x="3000364" y="2714626"/>
            <a:ext cx="5643602" cy="523220"/>
          </a:xfrm>
          <a:prstGeom prst="rect">
            <a:avLst/>
          </a:prstGeom>
          <a:noFill/>
        </p:spPr>
        <p:txBody>
          <a:bodyPr wrap="square" rtlCol="0">
            <a:spAutoFit/>
          </a:bodyPr>
          <a:lstStyle/>
          <a:p>
            <a:r>
              <a:rPr lang="it-IT" sz="2800" b="1" dirty="0" smtClean="0"/>
              <a:t>MALATTIE</a:t>
            </a:r>
            <a:r>
              <a:rPr lang="it-IT" sz="2800" dirty="0" smtClean="0"/>
              <a:t> (portate dagli europei)</a:t>
            </a:r>
          </a:p>
        </p:txBody>
      </p:sp>
      <p:sp>
        <p:nvSpPr>
          <p:cNvPr id="13" name="CasellaDiTesto 12"/>
          <p:cNvSpPr txBox="1"/>
          <p:nvPr/>
        </p:nvSpPr>
        <p:spPr>
          <a:xfrm>
            <a:off x="2928926" y="3429006"/>
            <a:ext cx="6000792" cy="954107"/>
          </a:xfrm>
          <a:prstGeom prst="rect">
            <a:avLst/>
          </a:prstGeom>
          <a:noFill/>
        </p:spPr>
        <p:txBody>
          <a:bodyPr wrap="square" rtlCol="0">
            <a:spAutoFit/>
          </a:bodyPr>
          <a:lstStyle/>
          <a:p>
            <a:r>
              <a:rPr lang="it-IT" sz="2800" b="1" dirty="0" smtClean="0"/>
              <a:t>COMBATTONO TRA LORO </a:t>
            </a:r>
            <a:r>
              <a:rPr lang="it-IT" sz="2800" dirty="0" smtClean="0"/>
              <a:t>per il monopolio del commercio con gli inglesi</a:t>
            </a:r>
          </a:p>
        </p:txBody>
      </p:sp>
      <p:cxnSp>
        <p:nvCxnSpPr>
          <p:cNvPr id="14" name="Connettore 2 13"/>
          <p:cNvCxnSpPr/>
          <p:nvPr/>
        </p:nvCxnSpPr>
        <p:spPr>
          <a:xfrm flipV="1">
            <a:off x="2285984" y="3000378"/>
            <a:ext cx="642942" cy="2857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Connettore 2 14"/>
          <p:cNvCxnSpPr/>
          <p:nvPr/>
        </p:nvCxnSpPr>
        <p:spPr>
          <a:xfrm>
            <a:off x="2285984" y="3500444"/>
            <a:ext cx="571504"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825</TotalTime>
  <Words>3457</Words>
  <Application>Microsoft Office PowerPoint</Application>
  <PresentationFormat>Presentazione su schermo (16:9)</PresentationFormat>
  <Paragraphs>331</Paragraphs>
  <Slides>81</Slides>
  <Notes>0</Notes>
  <HiddenSlides>0</HiddenSlides>
  <MMClips>0</MMClips>
  <ScaleCrop>false</ScaleCrop>
  <HeadingPairs>
    <vt:vector size="4" baseType="variant">
      <vt:variant>
        <vt:lpstr>Tema</vt:lpstr>
      </vt:variant>
      <vt:variant>
        <vt:i4>1</vt:i4>
      </vt:variant>
      <vt:variant>
        <vt:lpstr>Titoli diapositive</vt:lpstr>
      </vt:variant>
      <vt:variant>
        <vt:i4>81</vt:i4>
      </vt:variant>
    </vt:vector>
  </HeadingPairs>
  <TitlesOfParts>
    <vt:vector size="82" baseType="lpstr">
      <vt:lpstr>Tema di Office</vt:lpstr>
      <vt:lpstr>LA RIVOLUZIONE AMERICANA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RIVOLUZIONE AMERICANA</dc:title>
  <dc:creator>simone.dell@libero.it</dc:creator>
  <cp:lastModifiedBy>simone.dell@libero.it</cp:lastModifiedBy>
  <cp:revision>18</cp:revision>
  <dcterms:created xsi:type="dcterms:W3CDTF">2021-01-03T13:23:57Z</dcterms:created>
  <dcterms:modified xsi:type="dcterms:W3CDTF">2021-01-15T16:12:36Z</dcterms:modified>
</cp:coreProperties>
</file>